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6"/>
  </p:notesMasterIdLst>
  <p:handoutMasterIdLst>
    <p:handoutMasterId r:id="rId17"/>
  </p:handoutMasterIdLst>
  <p:sldIdLst>
    <p:sldId id="256" r:id="rId6"/>
    <p:sldId id="287" r:id="rId7"/>
    <p:sldId id="269" r:id="rId8"/>
    <p:sldId id="293" r:id="rId9"/>
    <p:sldId id="295" r:id="rId10"/>
    <p:sldId id="296" r:id="rId11"/>
    <p:sldId id="297" r:id="rId12"/>
    <p:sldId id="298" r:id="rId13"/>
    <p:sldId id="280" r:id="rId14"/>
    <p:sldId id="299" r:id="rId1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FD3B395-3B2B-48EA-AA6C-19AFC4EF5010}">
          <p14:sldIdLst>
            <p14:sldId id="256"/>
            <p14:sldId id="287"/>
            <p14:sldId id="269"/>
            <p14:sldId id="293"/>
            <p14:sldId id="295"/>
            <p14:sldId id="296"/>
            <p14:sldId id="297"/>
            <p14:sldId id="298"/>
            <p14:sldId id="280"/>
            <p14:sldId id="29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57A"/>
    <a:srgbClr val="1E376C"/>
    <a:srgbClr val="FFFFFF"/>
    <a:srgbClr val="C46D29"/>
    <a:srgbClr val="0020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543" autoAdjust="0"/>
  </p:normalViewPr>
  <p:slideViewPr>
    <p:cSldViewPr>
      <p:cViewPr varScale="1">
        <p:scale>
          <a:sx n="57" d="100"/>
          <a:sy n="57" d="100"/>
        </p:scale>
        <p:origin x="1764" y="72"/>
      </p:cViewPr>
      <p:guideLst>
        <p:guide orient="horz" pos="2160"/>
        <p:guide pos="3840"/>
      </p:guideLst>
    </p:cSldViewPr>
  </p:slideViewPr>
  <p:notesTextViewPr>
    <p:cViewPr>
      <p:scale>
        <a:sx n="1" d="1"/>
        <a:sy n="1" d="1"/>
      </p:scale>
      <p:origin x="0" y="0"/>
    </p:cViewPr>
  </p:notesTextViewPr>
  <p:notesViewPr>
    <p:cSldViewPr>
      <p:cViewPr varScale="1">
        <p:scale>
          <a:sx n="101" d="100"/>
          <a:sy n="101" d="100"/>
        </p:scale>
        <p:origin x="355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C56206-3A63-4C62-874E-C3C89938F791}"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0F87319C-D015-4CBA-A4AA-AE4F14345665}">
      <dgm:prSet phldrT="[Text]"/>
      <dgm:spPr/>
      <dgm:t>
        <a:bodyPr/>
        <a:lstStyle/>
        <a:p>
          <a:r>
            <a:rPr lang="en-US" b="1" dirty="0"/>
            <a:t>Organizational</a:t>
          </a:r>
        </a:p>
      </dgm:t>
    </dgm:pt>
    <dgm:pt modelId="{D56978FC-D14A-4D87-9CE2-00E365A577E4}" type="parTrans" cxnId="{60F12484-928C-4C2D-B943-B291CE07F1E9}">
      <dgm:prSet/>
      <dgm:spPr/>
      <dgm:t>
        <a:bodyPr/>
        <a:lstStyle/>
        <a:p>
          <a:endParaRPr lang="en-US"/>
        </a:p>
      </dgm:t>
    </dgm:pt>
    <dgm:pt modelId="{C209AB07-0DBB-4CCE-BA9B-948C68218337}" type="sibTrans" cxnId="{60F12484-928C-4C2D-B943-B291CE07F1E9}">
      <dgm:prSet/>
      <dgm:spPr/>
      <dgm:t>
        <a:bodyPr/>
        <a:lstStyle/>
        <a:p>
          <a:endParaRPr lang="en-US"/>
        </a:p>
      </dgm:t>
    </dgm:pt>
    <dgm:pt modelId="{31EED004-1F0A-4FE1-970C-7ACDDFBC36A5}">
      <dgm:prSet phldrT="[Text]"/>
      <dgm:spPr/>
      <dgm:t>
        <a:bodyPr/>
        <a:lstStyle/>
        <a:p>
          <a:r>
            <a:rPr lang="en-US" b="1" dirty="0"/>
            <a:t>Programs</a:t>
          </a:r>
        </a:p>
      </dgm:t>
    </dgm:pt>
    <dgm:pt modelId="{B223D31B-80B7-4253-9FF2-E66F22337194}" type="parTrans" cxnId="{196AD4BF-8151-4EC8-A7EF-38D09A64DD51}">
      <dgm:prSet/>
      <dgm:spPr/>
      <dgm:t>
        <a:bodyPr/>
        <a:lstStyle/>
        <a:p>
          <a:endParaRPr lang="en-US"/>
        </a:p>
      </dgm:t>
    </dgm:pt>
    <dgm:pt modelId="{EB5E43C7-C6DB-4920-9B90-58EA2F44092F}" type="sibTrans" cxnId="{196AD4BF-8151-4EC8-A7EF-38D09A64DD51}">
      <dgm:prSet/>
      <dgm:spPr/>
      <dgm:t>
        <a:bodyPr/>
        <a:lstStyle/>
        <a:p>
          <a:endParaRPr lang="en-US"/>
        </a:p>
      </dgm:t>
    </dgm:pt>
    <dgm:pt modelId="{5E32E416-8621-4CED-9AC3-38F6BCC91B6F}">
      <dgm:prSet phldrT="[Text]"/>
      <dgm:spPr/>
      <dgm:t>
        <a:bodyPr/>
        <a:lstStyle/>
        <a:p>
          <a:r>
            <a:rPr lang="en-US" dirty="0"/>
            <a:t>Equal opportunity hiring</a:t>
          </a:r>
        </a:p>
      </dgm:t>
    </dgm:pt>
    <dgm:pt modelId="{C10A0970-0B63-4D16-8269-183F47EA3E4B}" type="parTrans" cxnId="{CB26740B-A89D-4A41-AD2F-CB44737FD1DA}">
      <dgm:prSet/>
      <dgm:spPr/>
      <dgm:t>
        <a:bodyPr/>
        <a:lstStyle/>
        <a:p>
          <a:endParaRPr lang="en-US"/>
        </a:p>
      </dgm:t>
    </dgm:pt>
    <dgm:pt modelId="{895105F4-21E9-4154-BF61-1DBAEE397897}" type="sibTrans" cxnId="{CB26740B-A89D-4A41-AD2F-CB44737FD1DA}">
      <dgm:prSet/>
      <dgm:spPr/>
      <dgm:t>
        <a:bodyPr/>
        <a:lstStyle/>
        <a:p>
          <a:endParaRPr lang="en-US"/>
        </a:p>
      </dgm:t>
    </dgm:pt>
    <dgm:pt modelId="{79356A59-9334-476F-9668-A8D35F56F0FD}">
      <dgm:prSet phldrT="[Text]"/>
      <dgm:spPr/>
      <dgm:t>
        <a:bodyPr/>
        <a:lstStyle/>
        <a:p>
          <a:r>
            <a:rPr lang="en-US" dirty="0"/>
            <a:t>Proactively mainstream disability in all programming</a:t>
          </a:r>
        </a:p>
      </dgm:t>
    </dgm:pt>
    <dgm:pt modelId="{372F5AA5-3BDF-487B-A05C-7DB71620D6E5}" type="parTrans" cxnId="{9D881222-DD6B-45B8-AAF0-32371C85DAC2}">
      <dgm:prSet/>
      <dgm:spPr/>
      <dgm:t>
        <a:bodyPr/>
        <a:lstStyle/>
        <a:p>
          <a:endParaRPr lang="en-US"/>
        </a:p>
      </dgm:t>
    </dgm:pt>
    <dgm:pt modelId="{430C5F55-BCD2-4CE0-85AD-EC47F371F65B}" type="sibTrans" cxnId="{9D881222-DD6B-45B8-AAF0-32371C85DAC2}">
      <dgm:prSet/>
      <dgm:spPr/>
      <dgm:t>
        <a:bodyPr/>
        <a:lstStyle/>
        <a:p>
          <a:endParaRPr lang="en-US"/>
        </a:p>
      </dgm:t>
    </dgm:pt>
    <dgm:pt modelId="{806813A8-7F2C-4B1A-A56E-63E79B1D7ED6}">
      <dgm:prSet phldrT="[Text]"/>
      <dgm:spPr/>
      <dgm:t>
        <a:bodyPr/>
        <a:lstStyle/>
        <a:p>
          <a:r>
            <a:rPr lang="en-US" dirty="0"/>
            <a:t>Develop disability-specific programming</a:t>
          </a:r>
        </a:p>
      </dgm:t>
    </dgm:pt>
    <dgm:pt modelId="{C0CD0453-BE5D-46F2-BB4D-ACDBBB19749B}" type="parTrans" cxnId="{D13BA36B-E9EB-4FD6-B661-62D3472E91D9}">
      <dgm:prSet/>
      <dgm:spPr/>
      <dgm:t>
        <a:bodyPr/>
        <a:lstStyle/>
        <a:p>
          <a:endParaRPr lang="en-US"/>
        </a:p>
      </dgm:t>
    </dgm:pt>
    <dgm:pt modelId="{7815747B-7505-42DE-8115-35ECBF403E62}" type="sibTrans" cxnId="{D13BA36B-E9EB-4FD6-B661-62D3472E91D9}">
      <dgm:prSet/>
      <dgm:spPr/>
      <dgm:t>
        <a:bodyPr/>
        <a:lstStyle/>
        <a:p>
          <a:endParaRPr lang="en-US"/>
        </a:p>
      </dgm:t>
    </dgm:pt>
    <dgm:pt modelId="{65717C0B-2D7C-4216-90D7-18F456DC53D7}">
      <dgm:prSet phldrT="[Text]"/>
      <dgm:spPr/>
      <dgm:t>
        <a:bodyPr/>
        <a:lstStyle/>
        <a:p>
          <a:r>
            <a:rPr lang="en-US" dirty="0"/>
            <a:t>Staff training</a:t>
          </a:r>
        </a:p>
      </dgm:t>
    </dgm:pt>
    <dgm:pt modelId="{ABAA3A5F-3770-4779-952C-011F5549057F}" type="parTrans" cxnId="{BC359B3A-83F4-4F93-81B6-262480B8E957}">
      <dgm:prSet/>
      <dgm:spPr/>
      <dgm:t>
        <a:bodyPr/>
        <a:lstStyle/>
        <a:p>
          <a:endParaRPr lang="en-US"/>
        </a:p>
      </dgm:t>
    </dgm:pt>
    <dgm:pt modelId="{EA98B865-D9D9-4560-8059-11FBFBF2CCBC}" type="sibTrans" cxnId="{BC359B3A-83F4-4F93-81B6-262480B8E957}">
      <dgm:prSet/>
      <dgm:spPr/>
      <dgm:t>
        <a:bodyPr/>
        <a:lstStyle/>
        <a:p>
          <a:endParaRPr lang="en-US"/>
        </a:p>
      </dgm:t>
    </dgm:pt>
    <dgm:pt modelId="{1E7500AC-21BB-4EC7-B488-ECF2911D7840}">
      <dgm:prSet phldrT="[Text]"/>
      <dgm:spPr/>
      <dgm:t>
        <a:bodyPr/>
        <a:lstStyle/>
        <a:p>
          <a:r>
            <a:rPr lang="en-US" dirty="0"/>
            <a:t>Disability Rights Working Group</a:t>
          </a:r>
        </a:p>
      </dgm:t>
    </dgm:pt>
    <dgm:pt modelId="{3099BE8E-7C8B-42C1-AD6D-B3C43283D47B}" type="parTrans" cxnId="{F1F050CD-FACD-4B14-8949-E7240995E4A2}">
      <dgm:prSet/>
      <dgm:spPr/>
      <dgm:t>
        <a:bodyPr/>
        <a:lstStyle/>
        <a:p>
          <a:endParaRPr lang="en-US"/>
        </a:p>
      </dgm:t>
    </dgm:pt>
    <dgm:pt modelId="{627ACF6C-1DBA-4E05-AC0B-ADAD4B807FAE}" type="sibTrans" cxnId="{F1F050CD-FACD-4B14-8949-E7240995E4A2}">
      <dgm:prSet/>
      <dgm:spPr/>
      <dgm:t>
        <a:bodyPr/>
        <a:lstStyle/>
        <a:p>
          <a:endParaRPr lang="en-US"/>
        </a:p>
      </dgm:t>
    </dgm:pt>
    <dgm:pt modelId="{20C24D2E-E0F6-4EA1-A7EE-6526E6860837}">
      <dgm:prSet phldrT="[Text]"/>
      <dgm:spPr/>
      <dgm:t>
        <a:bodyPr/>
        <a:lstStyle/>
        <a:p>
          <a:r>
            <a:rPr lang="en-US" dirty="0"/>
            <a:t>Inclusion Insights </a:t>
          </a:r>
        </a:p>
      </dgm:t>
    </dgm:pt>
    <dgm:pt modelId="{D0370B33-03A5-475A-B1FE-6F5E065B04C2}" type="parTrans" cxnId="{23D37EFB-53CA-4846-B3B1-F0A863C4CE60}">
      <dgm:prSet/>
      <dgm:spPr/>
      <dgm:t>
        <a:bodyPr/>
        <a:lstStyle/>
        <a:p>
          <a:endParaRPr lang="en-US"/>
        </a:p>
      </dgm:t>
    </dgm:pt>
    <dgm:pt modelId="{1A7E5642-647C-4C12-8EC1-EF31E6C04F1A}" type="sibTrans" cxnId="{23D37EFB-53CA-4846-B3B1-F0A863C4CE60}">
      <dgm:prSet/>
      <dgm:spPr/>
      <dgm:t>
        <a:bodyPr/>
        <a:lstStyle/>
        <a:p>
          <a:endParaRPr lang="en-US"/>
        </a:p>
      </dgm:t>
    </dgm:pt>
    <dgm:pt modelId="{66CAD754-E227-4F5B-9031-7DF3DE871D7E}">
      <dgm:prSet phldrT="[Text]"/>
      <dgm:spPr/>
      <dgm:t>
        <a:bodyPr/>
        <a:lstStyle/>
        <a:p>
          <a:r>
            <a:rPr lang="en-US" dirty="0"/>
            <a:t>Reasonable Accommodation Policy</a:t>
          </a:r>
        </a:p>
      </dgm:t>
    </dgm:pt>
    <dgm:pt modelId="{1D0CEDAD-532B-4532-BC1C-BE1A09492F4C}" type="sibTrans" cxnId="{1969F128-30A1-4814-979E-8E31128D4873}">
      <dgm:prSet/>
      <dgm:spPr/>
      <dgm:t>
        <a:bodyPr/>
        <a:lstStyle/>
        <a:p>
          <a:endParaRPr lang="en-US"/>
        </a:p>
      </dgm:t>
    </dgm:pt>
    <dgm:pt modelId="{80D4D78D-B8CC-44EB-ABC2-6BDDDD66BFA1}" type="parTrans" cxnId="{1969F128-30A1-4814-979E-8E31128D4873}">
      <dgm:prSet/>
      <dgm:spPr/>
      <dgm:t>
        <a:bodyPr/>
        <a:lstStyle/>
        <a:p>
          <a:endParaRPr lang="en-US"/>
        </a:p>
      </dgm:t>
    </dgm:pt>
    <dgm:pt modelId="{B2B8E2BE-2003-49E2-875B-B666F6692DDA}">
      <dgm:prSet phldrT="[Text]"/>
      <dgm:spPr/>
      <dgm:t>
        <a:bodyPr/>
        <a:lstStyle/>
        <a:p>
          <a:r>
            <a:rPr lang="en-US" dirty="0"/>
            <a:t>Security plans and office space</a:t>
          </a:r>
        </a:p>
      </dgm:t>
    </dgm:pt>
    <dgm:pt modelId="{4ABFEFC2-9117-419A-9C72-9B0C00C300E6}" type="parTrans" cxnId="{02798E42-107B-4190-8358-40028B242D3F}">
      <dgm:prSet/>
      <dgm:spPr/>
      <dgm:t>
        <a:bodyPr/>
        <a:lstStyle/>
        <a:p>
          <a:endParaRPr lang="en-US"/>
        </a:p>
      </dgm:t>
    </dgm:pt>
    <dgm:pt modelId="{C95AB67E-E078-41F0-83F2-D93FDD9D059F}" type="sibTrans" cxnId="{02798E42-107B-4190-8358-40028B242D3F}">
      <dgm:prSet/>
      <dgm:spPr/>
      <dgm:t>
        <a:bodyPr/>
        <a:lstStyle/>
        <a:p>
          <a:endParaRPr lang="en-US"/>
        </a:p>
      </dgm:t>
    </dgm:pt>
    <dgm:pt modelId="{0BFC1723-2644-4E0D-AE6F-6F65B1530088}">
      <dgm:prSet phldrT="[Text]"/>
      <dgm:spPr/>
      <dgm:t>
        <a:bodyPr/>
        <a:lstStyle/>
        <a:p>
          <a:r>
            <a:rPr lang="en-US" dirty="0"/>
            <a:t>Disability rights indicators</a:t>
          </a:r>
        </a:p>
      </dgm:t>
    </dgm:pt>
    <dgm:pt modelId="{EFFD2864-5C45-4D9E-B41B-E2395D84E225}" type="parTrans" cxnId="{F7CBA292-077A-4E98-AD7A-16FFA22C4CCD}">
      <dgm:prSet/>
      <dgm:spPr/>
    </dgm:pt>
    <dgm:pt modelId="{4EF8C989-5599-4254-AA49-04161E456E5B}" type="sibTrans" cxnId="{F7CBA292-077A-4E98-AD7A-16FFA22C4CCD}">
      <dgm:prSet/>
      <dgm:spPr/>
    </dgm:pt>
    <dgm:pt modelId="{C790E14C-A629-4693-ABE2-3F80307F65FC}" type="pres">
      <dgm:prSet presAssocID="{72C56206-3A63-4C62-874E-C3C89938F791}" presName="Name0" presStyleCnt="0">
        <dgm:presLayoutVars>
          <dgm:dir/>
          <dgm:animLvl val="lvl"/>
          <dgm:resizeHandles val="exact"/>
        </dgm:presLayoutVars>
      </dgm:prSet>
      <dgm:spPr/>
    </dgm:pt>
    <dgm:pt modelId="{0AFE1890-1988-4B49-94A1-AC176B058B13}" type="pres">
      <dgm:prSet presAssocID="{0F87319C-D015-4CBA-A4AA-AE4F14345665}" presName="composite" presStyleCnt="0"/>
      <dgm:spPr/>
    </dgm:pt>
    <dgm:pt modelId="{4A0DFC72-3FAF-439A-9DC8-80C6F2A8E9C7}" type="pres">
      <dgm:prSet presAssocID="{0F87319C-D015-4CBA-A4AA-AE4F14345665}" presName="parTx" presStyleLbl="alignNode1" presStyleIdx="0" presStyleCnt="2" custScaleY="151500">
        <dgm:presLayoutVars>
          <dgm:chMax val="0"/>
          <dgm:chPref val="0"/>
          <dgm:bulletEnabled val="1"/>
        </dgm:presLayoutVars>
      </dgm:prSet>
      <dgm:spPr/>
    </dgm:pt>
    <dgm:pt modelId="{7A166938-7CEC-45A1-BA4B-9FF5A12395E6}" type="pres">
      <dgm:prSet presAssocID="{0F87319C-D015-4CBA-A4AA-AE4F14345665}" presName="desTx" presStyleLbl="alignAccFollowNode1" presStyleIdx="0" presStyleCnt="2" custScaleY="98050">
        <dgm:presLayoutVars>
          <dgm:bulletEnabled val="1"/>
        </dgm:presLayoutVars>
      </dgm:prSet>
      <dgm:spPr/>
    </dgm:pt>
    <dgm:pt modelId="{BEBB0EA3-43D8-4AF8-B3FA-D725AFC23F5D}" type="pres">
      <dgm:prSet presAssocID="{C209AB07-0DBB-4CCE-BA9B-948C68218337}" presName="space" presStyleCnt="0"/>
      <dgm:spPr/>
    </dgm:pt>
    <dgm:pt modelId="{0919FF71-CF43-4FDA-B273-43021C319B7C}" type="pres">
      <dgm:prSet presAssocID="{31EED004-1F0A-4FE1-970C-7ACDDFBC36A5}" presName="composite" presStyleCnt="0"/>
      <dgm:spPr/>
    </dgm:pt>
    <dgm:pt modelId="{8C922C0E-442C-4756-804D-4B3E4650C055}" type="pres">
      <dgm:prSet presAssocID="{31EED004-1F0A-4FE1-970C-7ACDDFBC36A5}" presName="parTx" presStyleLbl="alignNode1" presStyleIdx="1" presStyleCnt="2" custScaleY="146000">
        <dgm:presLayoutVars>
          <dgm:chMax val="0"/>
          <dgm:chPref val="0"/>
          <dgm:bulletEnabled val="1"/>
        </dgm:presLayoutVars>
      </dgm:prSet>
      <dgm:spPr/>
    </dgm:pt>
    <dgm:pt modelId="{8EC22C8A-8357-4BDC-9291-59D0DBCFF611}" type="pres">
      <dgm:prSet presAssocID="{31EED004-1F0A-4FE1-970C-7ACDDFBC36A5}" presName="desTx" presStyleLbl="alignAccFollowNode1" presStyleIdx="1" presStyleCnt="2">
        <dgm:presLayoutVars>
          <dgm:bulletEnabled val="1"/>
        </dgm:presLayoutVars>
      </dgm:prSet>
      <dgm:spPr/>
    </dgm:pt>
  </dgm:ptLst>
  <dgm:cxnLst>
    <dgm:cxn modelId="{CB26740B-A89D-4A41-AD2F-CB44737FD1DA}" srcId="{0F87319C-D015-4CBA-A4AA-AE4F14345665}" destId="{5E32E416-8621-4CED-9AC3-38F6BCC91B6F}" srcOrd="0" destOrd="0" parTransId="{C10A0970-0B63-4D16-8269-183F47EA3E4B}" sibTransId="{895105F4-21E9-4154-BF61-1DBAEE397897}"/>
    <dgm:cxn modelId="{CC094E1D-43DC-406E-A6AA-B7D635BBF069}" type="presOf" srcId="{0BFC1723-2644-4E0D-AE6F-6F65B1530088}" destId="{8EC22C8A-8357-4BDC-9291-59D0DBCFF611}" srcOrd="0" destOrd="2" presId="urn:microsoft.com/office/officeart/2005/8/layout/hList1"/>
    <dgm:cxn modelId="{9D881222-DD6B-45B8-AAF0-32371C85DAC2}" srcId="{31EED004-1F0A-4FE1-970C-7ACDDFBC36A5}" destId="{79356A59-9334-476F-9668-A8D35F56F0FD}" srcOrd="0" destOrd="0" parTransId="{372F5AA5-3BDF-487B-A05C-7DB71620D6E5}" sibTransId="{430C5F55-BCD2-4CE0-85AD-EC47F371F65B}"/>
    <dgm:cxn modelId="{1969F128-30A1-4814-979E-8E31128D4873}" srcId="{0F87319C-D015-4CBA-A4AA-AE4F14345665}" destId="{66CAD754-E227-4F5B-9031-7DF3DE871D7E}" srcOrd="1" destOrd="0" parTransId="{80D4D78D-B8CC-44EB-ABC2-6BDDDD66BFA1}" sibTransId="{1D0CEDAD-532B-4532-BC1C-BE1A09492F4C}"/>
    <dgm:cxn modelId="{1046EC37-A528-487F-9387-11F089FDB6F6}" type="presOf" srcId="{65717C0B-2D7C-4216-90D7-18F456DC53D7}" destId="{7A166938-7CEC-45A1-BA4B-9FF5A12395E6}" srcOrd="0" destOrd="2" presId="urn:microsoft.com/office/officeart/2005/8/layout/hList1"/>
    <dgm:cxn modelId="{79EDC139-4CDB-4000-8827-6DE2052AD8B7}" type="presOf" srcId="{20C24D2E-E0F6-4EA1-A7EE-6526E6860837}" destId="{8EC22C8A-8357-4BDC-9291-59D0DBCFF611}" srcOrd="0" destOrd="3" presId="urn:microsoft.com/office/officeart/2005/8/layout/hList1"/>
    <dgm:cxn modelId="{BC359B3A-83F4-4F93-81B6-262480B8E957}" srcId="{0F87319C-D015-4CBA-A4AA-AE4F14345665}" destId="{65717C0B-2D7C-4216-90D7-18F456DC53D7}" srcOrd="2" destOrd="0" parTransId="{ABAA3A5F-3770-4779-952C-011F5549057F}" sibTransId="{EA98B865-D9D9-4560-8059-11FBFBF2CCBC}"/>
    <dgm:cxn modelId="{02798E42-107B-4190-8358-40028B242D3F}" srcId="{0F87319C-D015-4CBA-A4AA-AE4F14345665}" destId="{B2B8E2BE-2003-49E2-875B-B666F6692DDA}" srcOrd="3" destOrd="0" parTransId="{4ABFEFC2-9117-419A-9C72-9B0C00C300E6}" sibTransId="{C95AB67E-E078-41F0-83F2-D93FDD9D059F}"/>
    <dgm:cxn modelId="{C650CB46-2DE9-4F9A-9875-720B6674EC66}" type="presOf" srcId="{806813A8-7F2C-4B1A-A56E-63E79B1D7ED6}" destId="{8EC22C8A-8357-4BDC-9291-59D0DBCFF611}" srcOrd="0" destOrd="1" presId="urn:microsoft.com/office/officeart/2005/8/layout/hList1"/>
    <dgm:cxn modelId="{D13BA36B-E9EB-4FD6-B661-62D3472E91D9}" srcId="{31EED004-1F0A-4FE1-970C-7ACDDFBC36A5}" destId="{806813A8-7F2C-4B1A-A56E-63E79B1D7ED6}" srcOrd="1" destOrd="0" parTransId="{C0CD0453-BE5D-46F2-BB4D-ACDBBB19749B}" sibTransId="{7815747B-7505-42DE-8115-35ECBF403E62}"/>
    <dgm:cxn modelId="{3547E870-1B40-47F3-BCCD-16BD90080382}" type="presOf" srcId="{0F87319C-D015-4CBA-A4AA-AE4F14345665}" destId="{4A0DFC72-3FAF-439A-9DC8-80C6F2A8E9C7}" srcOrd="0" destOrd="0" presId="urn:microsoft.com/office/officeart/2005/8/layout/hList1"/>
    <dgm:cxn modelId="{955CDA59-1E14-4B0F-9AC6-EA01394BE1B6}" type="presOf" srcId="{B2B8E2BE-2003-49E2-875B-B666F6692DDA}" destId="{7A166938-7CEC-45A1-BA4B-9FF5A12395E6}" srcOrd="0" destOrd="3" presId="urn:microsoft.com/office/officeart/2005/8/layout/hList1"/>
    <dgm:cxn modelId="{A56F787F-268E-446A-8B7A-C862CD6273AA}" type="presOf" srcId="{72C56206-3A63-4C62-874E-C3C89938F791}" destId="{C790E14C-A629-4693-ABE2-3F80307F65FC}" srcOrd="0" destOrd="0" presId="urn:microsoft.com/office/officeart/2005/8/layout/hList1"/>
    <dgm:cxn modelId="{60F12484-928C-4C2D-B943-B291CE07F1E9}" srcId="{72C56206-3A63-4C62-874E-C3C89938F791}" destId="{0F87319C-D015-4CBA-A4AA-AE4F14345665}" srcOrd="0" destOrd="0" parTransId="{D56978FC-D14A-4D87-9CE2-00E365A577E4}" sibTransId="{C209AB07-0DBB-4CCE-BA9B-948C68218337}"/>
    <dgm:cxn modelId="{F7CBA292-077A-4E98-AD7A-16FFA22C4CCD}" srcId="{31EED004-1F0A-4FE1-970C-7ACDDFBC36A5}" destId="{0BFC1723-2644-4E0D-AE6F-6F65B1530088}" srcOrd="2" destOrd="0" parTransId="{EFFD2864-5C45-4D9E-B41B-E2395D84E225}" sibTransId="{4EF8C989-5599-4254-AA49-04161E456E5B}"/>
    <dgm:cxn modelId="{4C67ABAD-FFE5-486D-AECF-F065BC4167B9}" type="presOf" srcId="{79356A59-9334-476F-9668-A8D35F56F0FD}" destId="{8EC22C8A-8357-4BDC-9291-59D0DBCFF611}" srcOrd="0" destOrd="0" presId="urn:microsoft.com/office/officeart/2005/8/layout/hList1"/>
    <dgm:cxn modelId="{196AD4BF-8151-4EC8-A7EF-38D09A64DD51}" srcId="{72C56206-3A63-4C62-874E-C3C89938F791}" destId="{31EED004-1F0A-4FE1-970C-7ACDDFBC36A5}" srcOrd="1" destOrd="0" parTransId="{B223D31B-80B7-4253-9FF2-E66F22337194}" sibTransId="{EB5E43C7-C6DB-4920-9B90-58EA2F44092F}"/>
    <dgm:cxn modelId="{042508C1-BE4E-4E59-B6F1-4C026AE66F53}" type="presOf" srcId="{66CAD754-E227-4F5B-9031-7DF3DE871D7E}" destId="{7A166938-7CEC-45A1-BA4B-9FF5A12395E6}" srcOrd="0" destOrd="1" presId="urn:microsoft.com/office/officeart/2005/8/layout/hList1"/>
    <dgm:cxn modelId="{F1F050CD-FACD-4B14-8949-E7240995E4A2}" srcId="{0F87319C-D015-4CBA-A4AA-AE4F14345665}" destId="{1E7500AC-21BB-4EC7-B488-ECF2911D7840}" srcOrd="4" destOrd="0" parTransId="{3099BE8E-7C8B-42C1-AD6D-B3C43283D47B}" sibTransId="{627ACF6C-1DBA-4E05-AC0B-ADAD4B807FAE}"/>
    <dgm:cxn modelId="{7B0944DF-4CE9-4403-A7E4-1547515523A6}" type="presOf" srcId="{5E32E416-8621-4CED-9AC3-38F6BCC91B6F}" destId="{7A166938-7CEC-45A1-BA4B-9FF5A12395E6}" srcOrd="0" destOrd="0" presId="urn:microsoft.com/office/officeart/2005/8/layout/hList1"/>
    <dgm:cxn modelId="{53D129F6-28FC-4BD8-84BF-3289DF777C8B}" type="presOf" srcId="{31EED004-1F0A-4FE1-970C-7ACDDFBC36A5}" destId="{8C922C0E-442C-4756-804D-4B3E4650C055}" srcOrd="0" destOrd="0" presId="urn:microsoft.com/office/officeart/2005/8/layout/hList1"/>
    <dgm:cxn modelId="{23D37EFB-53CA-4846-B3B1-F0A863C4CE60}" srcId="{31EED004-1F0A-4FE1-970C-7ACDDFBC36A5}" destId="{20C24D2E-E0F6-4EA1-A7EE-6526E6860837}" srcOrd="3" destOrd="0" parTransId="{D0370B33-03A5-475A-B1FE-6F5E065B04C2}" sibTransId="{1A7E5642-647C-4C12-8EC1-EF31E6C04F1A}"/>
    <dgm:cxn modelId="{06347CFF-43F7-484F-ACB7-E200C93C9E60}" type="presOf" srcId="{1E7500AC-21BB-4EC7-B488-ECF2911D7840}" destId="{7A166938-7CEC-45A1-BA4B-9FF5A12395E6}" srcOrd="0" destOrd="4" presId="urn:microsoft.com/office/officeart/2005/8/layout/hList1"/>
    <dgm:cxn modelId="{82BB811F-DAFD-4131-8C9C-28789B47F5FC}" type="presParOf" srcId="{C790E14C-A629-4693-ABE2-3F80307F65FC}" destId="{0AFE1890-1988-4B49-94A1-AC176B058B13}" srcOrd="0" destOrd="0" presId="urn:microsoft.com/office/officeart/2005/8/layout/hList1"/>
    <dgm:cxn modelId="{89DBAD34-F8F8-4FC7-B65C-9EE41EA9345D}" type="presParOf" srcId="{0AFE1890-1988-4B49-94A1-AC176B058B13}" destId="{4A0DFC72-3FAF-439A-9DC8-80C6F2A8E9C7}" srcOrd="0" destOrd="0" presId="urn:microsoft.com/office/officeart/2005/8/layout/hList1"/>
    <dgm:cxn modelId="{79E2FA16-CB7F-46F3-B5C9-77ECBE257696}" type="presParOf" srcId="{0AFE1890-1988-4B49-94A1-AC176B058B13}" destId="{7A166938-7CEC-45A1-BA4B-9FF5A12395E6}" srcOrd="1" destOrd="0" presId="urn:microsoft.com/office/officeart/2005/8/layout/hList1"/>
    <dgm:cxn modelId="{8E248094-77F1-4437-83A7-177AD9ED699A}" type="presParOf" srcId="{C790E14C-A629-4693-ABE2-3F80307F65FC}" destId="{BEBB0EA3-43D8-4AF8-B3FA-D725AFC23F5D}" srcOrd="1" destOrd="0" presId="urn:microsoft.com/office/officeart/2005/8/layout/hList1"/>
    <dgm:cxn modelId="{7902ECAF-2058-45C4-B78C-6ABC5F331A44}" type="presParOf" srcId="{C790E14C-A629-4693-ABE2-3F80307F65FC}" destId="{0919FF71-CF43-4FDA-B273-43021C319B7C}" srcOrd="2" destOrd="0" presId="urn:microsoft.com/office/officeart/2005/8/layout/hList1"/>
    <dgm:cxn modelId="{B69559A2-9A3E-4AC6-97E6-4C64F506E682}" type="presParOf" srcId="{0919FF71-CF43-4FDA-B273-43021C319B7C}" destId="{8C922C0E-442C-4756-804D-4B3E4650C055}" srcOrd="0" destOrd="0" presId="urn:microsoft.com/office/officeart/2005/8/layout/hList1"/>
    <dgm:cxn modelId="{678E64AD-77DB-4899-BB73-295F2C20E175}" type="presParOf" srcId="{0919FF71-CF43-4FDA-B273-43021C319B7C}" destId="{8EC22C8A-8357-4BDC-9291-59D0DBCFF61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DFC72-3FAF-439A-9DC8-80C6F2A8E9C7}">
      <dsp:nvSpPr>
        <dsp:cNvPr id="0" name=""/>
        <dsp:cNvSpPr/>
      </dsp:nvSpPr>
      <dsp:spPr>
        <a:xfrm>
          <a:off x="28" y="186040"/>
          <a:ext cx="2741748" cy="1003536"/>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dirty="0"/>
            <a:t>Organizational</a:t>
          </a:r>
        </a:p>
      </dsp:txBody>
      <dsp:txXfrm>
        <a:off x="28" y="186040"/>
        <a:ext cx="2741748" cy="1003536"/>
      </dsp:txXfrm>
    </dsp:sp>
    <dsp:sp modelId="{7A166938-7CEC-45A1-BA4B-9FF5A12395E6}">
      <dsp:nvSpPr>
        <dsp:cNvPr id="0" name=""/>
        <dsp:cNvSpPr/>
      </dsp:nvSpPr>
      <dsp:spPr>
        <a:xfrm>
          <a:off x="28" y="1057461"/>
          <a:ext cx="2741748" cy="3866959"/>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Equal opportunity hiring</a:t>
          </a:r>
        </a:p>
        <a:p>
          <a:pPr marL="228600" lvl="1" indent="-228600" algn="l" defTabSz="1022350">
            <a:lnSpc>
              <a:spcPct val="90000"/>
            </a:lnSpc>
            <a:spcBef>
              <a:spcPct val="0"/>
            </a:spcBef>
            <a:spcAft>
              <a:spcPct val="15000"/>
            </a:spcAft>
            <a:buChar char="•"/>
          </a:pPr>
          <a:r>
            <a:rPr lang="en-US" sz="2300" kern="1200" dirty="0"/>
            <a:t>Reasonable Accommodation Policy</a:t>
          </a:r>
        </a:p>
        <a:p>
          <a:pPr marL="228600" lvl="1" indent="-228600" algn="l" defTabSz="1022350">
            <a:lnSpc>
              <a:spcPct val="90000"/>
            </a:lnSpc>
            <a:spcBef>
              <a:spcPct val="0"/>
            </a:spcBef>
            <a:spcAft>
              <a:spcPct val="15000"/>
            </a:spcAft>
            <a:buChar char="•"/>
          </a:pPr>
          <a:r>
            <a:rPr lang="en-US" sz="2300" kern="1200" dirty="0"/>
            <a:t>Staff training</a:t>
          </a:r>
        </a:p>
        <a:p>
          <a:pPr marL="228600" lvl="1" indent="-228600" algn="l" defTabSz="1022350">
            <a:lnSpc>
              <a:spcPct val="90000"/>
            </a:lnSpc>
            <a:spcBef>
              <a:spcPct val="0"/>
            </a:spcBef>
            <a:spcAft>
              <a:spcPct val="15000"/>
            </a:spcAft>
            <a:buChar char="•"/>
          </a:pPr>
          <a:r>
            <a:rPr lang="en-US" sz="2300" kern="1200" dirty="0"/>
            <a:t>Security plans and office space</a:t>
          </a:r>
        </a:p>
        <a:p>
          <a:pPr marL="228600" lvl="1" indent="-228600" algn="l" defTabSz="1022350">
            <a:lnSpc>
              <a:spcPct val="90000"/>
            </a:lnSpc>
            <a:spcBef>
              <a:spcPct val="0"/>
            </a:spcBef>
            <a:spcAft>
              <a:spcPct val="15000"/>
            </a:spcAft>
            <a:buChar char="•"/>
          </a:pPr>
          <a:r>
            <a:rPr lang="en-US" sz="2300" kern="1200" dirty="0"/>
            <a:t>Disability Rights Working Group</a:t>
          </a:r>
        </a:p>
      </dsp:txBody>
      <dsp:txXfrm>
        <a:off x="28" y="1057461"/>
        <a:ext cx="2741748" cy="3866959"/>
      </dsp:txXfrm>
    </dsp:sp>
    <dsp:sp modelId="{8C922C0E-442C-4756-804D-4B3E4650C055}">
      <dsp:nvSpPr>
        <dsp:cNvPr id="0" name=""/>
        <dsp:cNvSpPr/>
      </dsp:nvSpPr>
      <dsp:spPr>
        <a:xfrm>
          <a:off x="3125622" y="175922"/>
          <a:ext cx="2741748" cy="967104"/>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dirty="0"/>
            <a:t>Programs</a:t>
          </a:r>
        </a:p>
      </dsp:txBody>
      <dsp:txXfrm>
        <a:off x="3125622" y="175922"/>
        <a:ext cx="2741748" cy="967104"/>
      </dsp:txXfrm>
    </dsp:sp>
    <dsp:sp modelId="{8EC22C8A-8357-4BDC-9291-59D0DBCFF611}">
      <dsp:nvSpPr>
        <dsp:cNvPr id="0" name=""/>
        <dsp:cNvSpPr/>
      </dsp:nvSpPr>
      <dsp:spPr>
        <a:xfrm>
          <a:off x="3125622" y="990674"/>
          <a:ext cx="2741748" cy="3943865"/>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Proactively mainstream disability in all programming</a:t>
          </a:r>
        </a:p>
        <a:p>
          <a:pPr marL="228600" lvl="1" indent="-228600" algn="l" defTabSz="1022350">
            <a:lnSpc>
              <a:spcPct val="90000"/>
            </a:lnSpc>
            <a:spcBef>
              <a:spcPct val="0"/>
            </a:spcBef>
            <a:spcAft>
              <a:spcPct val="15000"/>
            </a:spcAft>
            <a:buChar char="•"/>
          </a:pPr>
          <a:r>
            <a:rPr lang="en-US" sz="2300" kern="1200" dirty="0"/>
            <a:t>Develop disability-specific programming</a:t>
          </a:r>
        </a:p>
        <a:p>
          <a:pPr marL="228600" lvl="1" indent="-228600" algn="l" defTabSz="1022350">
            <a:lnSpc>
              <a:spcPct val="90000"/>
            </a:lnSpc>
            <a:spcBef>
              <a:spcPct val="0"/>
            </a:spcBef>
            <a:spcAft>
              <a:spcPct val="15000"/>
            </a:spcAft>
            <a:buChar char="•"/>
          </a:pPr>
          <a:r>
            <a:rPr lang="en-US" sz="2300" kern="1200" dirty="0"/>
            <a:t>Disability rights indicators</a:t>
          </a:r>
        </a:p>
        <a:p>
          <a:pPr marL="228600" lvl="1" indent="-228600" algn="l" defTabSz="1022350">
            <a:lnSpc>
              <a:spcPct val="90000"/>
            </a:lnSpc>
            <a:spcBef>
              <a:spcPct val="0"/>
            </a:spcBef>
            <a:spcAft>
              <a:spcPct val="15000"/>
            </a:spcAft>
            <a:buChar char="•"/>
          </a:pPr>
          <a:r>
            <a:rPr lang="en-US" sz="2300" kern="1200" dirty="0"/>
            <a:t>Inclusion Insights </a:t>
          </a:r>
        </a:p>
      </dsp:txBody>
      <dsp:txXfrm>
        <a:off x="3125622" y="990674"/>
        <a:ext cx="2741748" cy="394386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8CEBC5A5-DBE9-4FF9-9D67-601ADC66BB69}" type="datetimeFigureOut">
              <a:rPr lang="en-US" smtClean="0"/>
              <a:t>1/22/2018</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CAB1B254-8444-463B-8748-5D2D3BBF21AA}" type="slidenum">
              <a:rPr lang="en-US" smtClean="0"/>
              <a:t>‹#›</a:t>
            </a:fld>
            <a:endParaRPr lang="en-US"/>
          </a:p>
        </p:txBody>
      </p:sp>
    </p:spTree>
    <p:extLst>
      <p:ext uri="{BB962C8B-B14F-4D97-AF65-F5344CB8AC3E}">
        <p14:creationId xmlns:p14="http://schemas.microsoft.com/office/powerpoint/2010/main" val="3514300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459E906-12E8-4116-8B4D-3E911619D3ED}" type="datetimeFigureOut">
              <a:rPr lang="en-US" smtClean="0"/>
              <a:t>1/22/2018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694D032-F343-47F2-A934-F9EB1432DCCD}" type="slidenum">
              <a:rPr lang="en-US" smtClean="0"/>
              <a:t>‹#›</a:t>
            </a:fld>
            <a:endParaRPr lang="en-US"/>
          </a:p>
        </p:txBody>
      </p:sp>
    </p:spTree>
    <p:extLst>
      <p:ext uri="{BB962C8B-B14F-4D97-AF65-F5344CB8AC3E}">
        <p14:creationId xmlns:p14="http://schemas.microsoft.com/office/powerpoint/2010/main" val="1894103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94D032-F343-47F2-A934-F9EB1432DCCD}" type="slidenum">
              <a:rPr lang="en-US" smtClean="0"/>
              <a:t>1</a:t>
            </a:fld>
            <a:endParaRPr lang="en-US"/>
          </a:p>
        </p:txBody>
      </p:sp>
    </p:spTree>
    <p:extLst>
      <p:ext uri="{BB962C8B-B14F-4D97-AF65-F5344CB8AC3E}">
        <p14:creationId xmlns:p14="http://schemas.microsoft.com/office/powerpoint/2010/main" val="3811135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from </a:t>
            </a:r>
            <a:r>
              <a:rPr lang="en-US" b="1" dirty="0"/>
              <a:t>Indonesia </a:t>
            </a:r>
          </a:p>
          <a:p>
            <a:endParaRPr lang="en-US" b="1" dirty="0"/>
          </a:p>
          <a:p>
            <a:endParaRPr lang="en-US" b="1" dirty="0"/>
          </a:p>
        </p:txBody>
      </p:sp>
      <p:sp>
        <p:nvSpPr>
          <p:cNvPr id="4" name="Slide Number Placeholder 3"/>
          <p:cNvSpPr>
            <a:spLocks noGrp="1"/>
          </p:cNvSpPr>
          <p:nvPr>
            <p:ph type="sldNum" sz="quarter" idx="10"/>
          </p:nvPr>
        </p:nvSpPr>
        <p:spPr/>
        <p:txBody>
          <a:bodyPr/>
          <a:lstStyle/>
          <a:p>
            <a:fld id="{3694D032-F343-47F2-A934-F9EB1432DCCD}" type="slidenum">
              <a:rPr lang="en-US" smtClean="0"/>
              <a:t>10</a:t>
            </a:fld>
            <a:endParaRPr lang="en-US"/>
          </a:p>
        </p:txBody>
      </p:sp>
    </p:spTree>
    <p:extLst>
      <p:ext uri="{BB962C8B-B14F-4D97-AF65-F5344CB8AC3E}">
        <p14:creationId xmlns:p14="http://schemas.microsoft.com/office/powerpoint/2010/main" val="1230111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587" indent="-178587">
              <a:buFont typeface="Arial" panose="020B0604020202020204" pitchFamily="34" charset="0"/>
              <a:buChar char="•"/>
            </a:pPr>
            <a:r>
              <a:rPr lang="en-US" b="0" dirty="0"/>
              <a:t>IFES focuses on advancing good governance and democratic</a:t>
            </a:r>
            <a:r>
              <a:rPr lang="en-US" b="0" baseline="0" dirty="0"/>
              <a:t> rights. In order to advance that mission, IFES emphasizes empowerment of underrepresented populations to participate in political process</a:t>
            </a:r>
          </a:p>
          <a:p>
            <a:pPr marL="178587" indent="-178587" defTabSz="952462">
              <a:buFont typeface="Arial" panose="020B0604020202020204" pitchFamily="34" charset="0"/>
              <a:buChar char="•"/>
              <a:defRPr/>
            </a:pPr>
            <a:endParaRPr lang="en-US" b="0" baseline="0" dirty="0"/>
          </a:p>
          <a:p>
            <a:pPr marL="178587" indent="-178587" defTabSz="952462">
              <a:buFont typeface="Arial" panose="020B0604020202020204" pitchFamily="34" charset="0"/>
              <a:buChar char="•"/>
              <a:defRPr/>
            </a:pPr>
            <a:r>
              <a:rPr lang="en-US" b="0" baseline="0" dirty="0"/>
              <a:t>The World Health Organization estimates that 1 out of every 7 people in the world has a disability – over a billion people</a:t>
            </a:r>
          </a:p>
          <a:p>
            <a:pPr marL="178587" indent="-178587" defTabSz="952462">
              <a:buFont typeface="Arial" panose="020B0604020202020204" pitchFamily="34" charset="0"/>
              <a:buChar char="•"/>
              <a:defRPr/>
            </a:pPr>
            <a:endParaRPr lang="en-US" b="0" baseline="0" dirty="0"/>
          </a:p>
          <a:p>
            <a:pPr marL="178587" indent="-178587">
              <a:buFont typeface="Arial" panose="020B0604020202020204" pitchFamily="34" charset="0"/>
              <a:buChar char="•"/>
            </a:pPr>
            <a:r>
              <a:rPr lang="en-US" b="0" baseline="0" dirty="0"/>
              <a:t>IFES has worked in over 60 countries since 1997 on disability rights and inclusion. IFES has a dedicated team working on mainstreaming disability in our programs, as well as developing disability specific initiatives </a:t>
            </a:r>
            <a:endParaRPr lang="en-US" b="0" dirty="0"/>
          </a:p>
          <a:p>
            <a:pPr marL="174982" indent="-174982">
              <a:buFont typeface="Arial" panose="020B0604020202020204" pitchFamily="34" charset="0"/>
              <a:buChar char="•"/>
            </a:pPr>
            <a:endParaRPr lang="en-US" b="0" baseline="0" dirty="0"/>
          </a:p>
          <a:p>
            <a:pPr marL="174982" indent="-174982">
              <a:buFont typeface="Arial" panose="020B0604020202020204" pitchFamily="34" charset="0"/>
              <a:buChar char="•"/>
            </a:pPr>
            <a:r>
              <a:rPr lang="en-US" b="0" baseline="0" dirty="0"/>
              <a:t>We received the 2011 </a:t>
            </a:r>
            <a:r>
              <a:rPr lang="en-US" b="0" baseline="0" dirty="0" err="1"/>
              <a:t>InterAction</a:t>
            </a:r>
            <a:r>
              <a:rPr lang="en-US" b="0" baseline="0" dirty="0"/>
              <a:t> Disability Inclusion Award and the 2015 Zero Project Innovative Practice Award </a:t>
            </a:r>
          </a:p>
          <a:p>
            <a:pPr marL="174982" indent="-174982">
              <a:buFont typeface="Arial" panose="020B0604020202020204" pitchFamily="34" charset="0"/>
              <a:buChar char="•"/>
            </a:pPr>
            <a:endParaRPr lang="en-US" b="0" baseline="0" dirty="0"/>
          </a:p>
          <a:p>
            <a:pPr marL="174982" indent="-174982">
              <a:buFont typeface="Arial" panose="020B0604020202020204" pitchFamily="34" charset="0"/>
              <a:buChar char="•"/>
            </a:pPr>
            <a:r>
              <a:rPr lang="en-US" b="0" baseline="0" dirty="0"/>
              <a:t>IFES has made changes to policies and procedures at HQ as well as to our approach to programming. </a:t>
            </a:r>
          </a:p>
          <a:p>
            <a:endParaRPr lang="en-US" altLang="en-US" b="1" baseline="0" dirty="0"/>
          </a:p>
          <a:p>
            <a:r>
              <a:rPr lang="en-US" altLang="en-US" b="1" baseline="0" dirty="0"/>
              <a:t>Photo from Cameroon </a:t>
            </a:r>
          </a:p>
        </p:txBody>
      </p:sp>
      <p:sp>
        <p:nvSpPr>
          <p:cNvPr id="4" name="Slide Number Placeholder 3"/>
          <p:cNvSpPr>
            <a:spLocks noGrp="1"/>
          </p:cNvSpPr>
          <p:nvPr>
            <p:ph type="sldNum" sz="quarter" idx="10"/>
          </p:nvPr>
        </p:nvSpPr>
        <p:spPr/>
        <p:txBody>
          <a:bodyPr/>
          <a:lstStyle/>
          <a:p>
            <a:fld id="{3694D032-F343-47F2-A934-F9EB1432DCCD}" type="slidenum">
              <a:rPr lang="en-US" smtClean="0"/>
              <a:t>2</a:t>
            </a:fld>
            <a:endParaRPr lang="en-US"/>
          </a:p>
        </p:txBody>
      </p:sp>
    </p:spTree>
    <p:extLst>
      <p:ext uri="{BB962C8B-B14F-4D97-AF65-F5344CB8AC3E}">
        <p14:creationId xmlns:p14="http://schemas.microsoft.com/office/powerpoint/2010/main" val="145940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baseline="0" dirty="0"/>
              <a:t>The international standard for disability inclusive elections is outlined in the UN Convention on the Rights of Persons with Disabilities, which has been ratified by nearly 90% of member states. </a:t>
            </a:r>
          </a:p>
          <a:p>
            <a:pPr marL="174982" indent="-174982">
              <a:buFont typeface="Arial" panose="020B0604020202020204" pitchFamily="34" charset="0"/>
              <a:buChar char="•"/>
            </a:pPr>
            <a:endParaRPr lang="en-US" baseline="0" dirty="0"/>
          </a:p>
          <a:p>
            <a:pPr marL="174982" indent="-174982">
              <a:buFont typeface="Arial" panose="020B0604020202020204" pitchFamily="34" charset="0"/>
              <a:buChar char="•"/>
            </a:pPr>
            <a:r>
              <a:rPr lang="en-US" baseline="0" dirty="0"/>
              <a:t>To facilitate inclusion, IFES works to spread awareness of CRPD obligations, especially among EMBs as they are often unaware of the commitments their country has made under the CRPD. Article 29 is fundamental to inclusive elections. </a:t>
            </a:r>
            <a:r>
              <a:rPr lang="en-US" dirty="0"/>
              <a:t>Given the high percentage of adoption to the UN disability treaty, your government has likely already made a commitment to disability rights.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People with disabilities are among the most underserved citizens in your country. As an EMB, you have the opportunity to be a role model for other government ministries on how easy it is be inclusive. A few simple policy and procedure changes can make a big difference to the experience of a citizen with a disability during the electoral cycle. These adjustments are within your power and do not require law reform.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If you integrate a disability rights perspective in your work from start, it is very easy to be inclusive. Today, I am going to share some good practice examples from EMBs around the world. Some of these ideas might seem complicated the first time, but will very easily become routine.  </a:t>
            </a:r>
            <a:endParaRPr lang="en-US" baseline="0" dirty="0"/>
          </a:p>
          <a:p>
            <a:pPr marL="174982" indent="-174982">
              <a:buFont typeface="Arial" panose="020B0604020202020204" pitchFamily="34" charset="0"/>
              <a:buChar char="•"/>
            </a:pPr>
            <a:endParaRPr lang="en-US" baseline="0" dirty="0"/>
          </a:p>
          <a:p>
            <a:pPr marL="174982" indent="-174982">
              <a:buFont typeface="Arial" panose="020B0604020202020204" pitchFamily="34" charset="0"/>
              <a:buChar char="•"/>
            </a:pPr>
            <a:r>
              <a:rPr lang="en-US" baseline="0" dirty="0"/>
              <a:t>Photo from </a:t>
            </a:r>
            <a:r>
              <a:rPr lang="en-US" b="1" baseline="0" dirty="0"/>
              <a:t>Georgia</a:t>
            </a:r>
            <a:r>
              <a:rPr lang="en-US" baseline="0" dirty="0"/>
              <a:t> – shows sign language interpreter in a debate </a:t>
            </a:r>
          </a:p>
        </p:txBody>
      </p:sp>
      <p:sp>
        <p:nvSpPr>
          <p:cNvPr id="4" name="Slide Number Placeholder 3"/>
          <p:cNvSpPr>
            <a:spLocks noGrp="1"/>
          </p:cNvSpPr>
          <p:nvPr>
            <p:ph type="sldNum" sz="quarter" idx="10"/>
          </p:nvPr>
        </p:nvSpPr>
        <p:spPr/>
        <p:txBody>
          <a:bodyPr/>
          <a:lstStyle/>
          <a:p>
            <a:fld id="{3694D032-F343-47F2-A934-F9EB1432DCCD}" type="slidenum">
              <a:rPr lang="en-US" smtClean="0"/>
              <a:t>3</a:t>
            </a:fld>
            <a:endParaRPr lang="en-US"/>
          </a:p>
        </p:txBody>
      </p:sp>
    </p:spTree>
    <p:extLst>
      <p:ext uri="{BB962C8B-B14F-4D97-AF65-F5344CB8AC3E}">
        <p14:creationId xmlns:p14="http://schemas.microsoft.com/office/powerpoint/2010/main" val="1426199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Voter registration is arguably the most crucial part of the electoral cycle to make inclusive. If people with disabilities do not have access to register, any of the changes you make later will not matter.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As shown in the photo on the right, in the </a:t>
            </a:r>
            <a:r>
              <a:rPr lang="en-US" b="1" dirty="0"/>
              <a:t>Philippines</a:t>
            </a:r>
            <a:r>
              <a:rPr lang="en-US" dirty="0"/>
              <a:t>, the COMELEC set up voter registration centers in shopping malls. As some of the most accessible buildings in the country, this allowed for ease of access, but malls were also a more convenient location for people with disabilities to visit, as opposed to a government office. This pilot was so successful that it has spread across the country and there is now a pilot voting in malls initiative as well. The voter registration form in the Philippines asks voters what type of assistance they might need on election day. By collecting this information in advance, the COMELEC can better prepare to welcome voters on Election Day.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the </a:t>
            </a:r>
            <a:r>
              <a:rPr lang="en-US" b="1" dirty="0"/>
              <a:t>Dominican Republic</a:t>
            </a:r>
            <a:r>
              <a:rPr lang="en-US" dirty="0"/>
              <a:t>, the JCE hired people with disabilities to serve as workers during their “</a:t>
            </a:r>
            <a:r>
              <a:rPr lang="en-US" dirty="0" err="1"/>
              <a:t>Verificate</a:t>
            </a:r>
            <a:r>
              <a:rPr lang="en-US" dirty="0"/>
              <a:t>” campaign. These workers went to locations like rehab centers, shown here on the left, where they were likely to find people with disabilities, to confirm their registration details. By both hiring people with disabilities and targeting their campaign, the JCE made a big difference in ensuring people with disabilities were included. </a:t>
            </a:r>
          </a:p>
        </p:txBody>
      </p:sp>
      <p:sp>
        <p:nvSpPr>
          <p:cNvPr id="4" name="Slide Number Placeholder 3"/>
          <p:cNvSpPr>
            <a:spLocks noGrp="1"/>
          </p:cNvSpPr>
          <p:nvPr>
            <p:ph type="sldNum" sz="quarter" idx="10"/>
          </p:nvPr>
        </p:nvSpPr>
        <p:spPr/>
        <p:txBody>
          <a:bodyPr/>
          <a:lstStyle/>
          <a:p>
            <a:fld id="{3694D032-F343-47F2-A934-F9EB1432DCCD}" type="slidenum">
              <a:rPr lang="en-US" smtClean="0"/>
              <a:t>4</a:t>
            </a:fld>
            <a:endParaRPr lang="en-US"/>
          </a:p>
        </p:txBody>
      </p:sp>
    </p:spTree>
    <p:extLst>
      <p:ext uri="{BB962C8B-B14F-4D97-AF65-F5344CB8AC3E}">
        <p14:creationId xmlns:p14="http://schemas.microsoft.com/office/powerpoint/2010/main" val="3974108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Voter education is the next key area for EMBs to think about in terms of inclusion. You should mainstream people with disabilities in broader messages to the public and you should also develop content targeting people with disabilities in accessible formats.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Mainstreaming is easy – it does not cost anything extra to draw an image of a person with a disability in a brochure or comic. It is simple to hire an actor with a disability to participate in a video message. For example, this poster on the left is from </a:t>
            </a:r>
            <a:r>
              <a:rPr lang="en-US" b="1" dirty="0"/>
              <a:t>Liberia’s</a:t>
            </a:r>
            <a:r>
              <a:rPr lang="en-US" dirty="0"/>
              <a:t> December 2017 Presidential run-off election. It includes an image of a woman with a disability alongside her fellow citizens. Drawing this image did not cost any extra money, you just have to think about it.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It is also important to develop materials in accessible formats, like sign language, braille or large font. The image on the right is </a:t>
            </a:r>
            <a:r>
              <a:rPr lang="en-US" b="1" dirty="0"/>
              <a:t>Nepal</a:t>
            </a:r>
            <a:r>
              <a:rPr lang="en-US" dirty="0"/>
              <a:t> and shows a woman reading voter education material in braille. There are disabled person’s organizations in every country, they can help you identify where people with disabilities live in order to better target dissemination of accessible materials.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694D032-F343-47F2-A934-F9EB1432DCCD}" type="slidenum">
              <a:rPr lang="en-US" smtClean="0"/>
              <a:t>5</a:t>
            </a:fld>
            <a:endParaRPr lang="en-US"/>
          </a:p>
        </p:txBody>
      </p:sp>
    </p:spTree>
    <p:extLst>
      <p:ext uri="{BB962C8B-B14F-4D97-AF65-F5344CB8AC3E}">
        <p14:creationId xmlns:p14="http://schemas.microsoft.com/office/powerpoint/2010/main" val="2745566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b="0" baseline="0" dirty="0"/>
              <a:t>Once voters with disabilities are registered to vote and have received information about the electoral process, entering and maneuvering around the polling station is often another barrier. </a:t>
            </a:r>
          </a:p>
          <a:p>
            <a:pPr marL="174982" indent="-174982">
              <a:buFont typeface="Arial" panose="020B0604020202020204" pitchFamily="34" charset="0"/>
              <a:buChar char="•"/>
            </a:pPr>
            <a:endParaRPr lang="en-US" b="0" baseline="0" dirty="0"/>
          </a:p>
          <a:p>
            <a:pPr marL="174982" indent="-174982">
              <a:buFont typeface="Arial" panose="020B0604020202020204" pitchFamily="34" charset="0"/>
              <a:buChar char="•"/>
            </a:pPr>
            <a:r>
              <a:rPr lang="en-US" b="0" baseline="0" dirty="0"/>
              <a:t>In </a:t>
            </a:r>
            <a:r>
              <a:rPr lang="en-US" b="1" baseline="0" dirty="0"/>
              <a:t>Zimbabwe</a:t>
            </a:r>
            <a:r>
              <a:rPr lang="en-US" b="0" baseline="0" dirty="0"/>
              <a:t>, people with disabilities conducted audits of polling stations and shared their findings with the ZEC. The ZEC has begun adding ramps to many of the polling stations identified as inaccessible. This is a long-term process, but also has the added benefit of making schools accessible to students and teachers with disabilities.    </a:t>
            </a:r>
          </a:p>
          <a:p>
            <a:pPr marL="174982" indent="-174982">
              <a:buFont typeface="Arial" panose="020B0604020202020204" pitchFamily="34" charset="0"/>
              <a:buChar char="•"/>
            </a:pPr>
            <a:endParaRPr lang="en-US" b="0" baseline="0" dirty="0"/>
          </a:p>
          <a:p>
            <a:pPr marL="174982" indent="-174982">
              <a:buFont typeface="Arial" panose="020B0604020202020204" pitchFamily="34" charset="0"/>
              <a:buChar char="•"/>
            </a:pPr>
            <a:r>
              <a:rPr lang="en-US" b="0" baseline="0" dirty="0"/>
              <a:t>Once inside, polling stations should be set up with enough room for wheelchair users to freely move and materials should be accessible. This image from </a:t>
            </a:r>
            <a:r>
              <a:rPr lang="en-US" b="1" baseline="0" dirty="0"/>
              <a:t>Georgia</a:t>
            </a:r>
            <a:r>
              <a:rPr lang="en-US" b="0" baseline="0" dirty="0"/>
              <a:t> shows an accessible voting booth. These lower booths are often also appreciated by older voters, who would prefer to mark their ballot sitting down. </a:t>
            </a:r>
          </a:p>
        </p:txBody>
      </p:sp>
      <p:sp>
        <p:nvSpPr>
          <p:cNvPr id="4" name="Slide Number Placeholder 3"/>
          <p:cNvSpPr>
            <a:spLocks noGrp="1"/>
          </p:cNvSpPr>
          <p:nvPr>
            <p:ph type="sldNum" sz="quarter" idx="10"/>
          </p:nvPr>
        </p:nvSpPr>
        <p:spPr/>
        <p:txBody>
          <a:bodyPr/>
          <a:lstStyle/>
          <a:p>
            <a:fld id="{3694D032-F343-47F2-A934-F9EB1432DCCD}" type="slidenum">
              <a:rPr lang="en-US" smtClean="0"/>
              <a:t>6</a:t>
            </a:fld>
            <a:endParaRPr lang="en-US"/>
          </a:p>
        </p:txBody>
      </p:sp>
    </p:spTree>
    <p:extLst>
      <p:ext uri="{BB962C8B-B14F-4D97-AF65-F5344CB8AC3E}">
        <p14:creationId xmlns:p14="http://schemas.microsoft.com/office/powerpoint/2010/main" val="3618726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sz="1200" dirty="0"/>
              <a:t>In addition to accessible voting booths, EMBs should also strive to develop tactile ballot guides. These tools allow people who are blind to vote on their own and in secret. This tactile ballot guide from </a:t>
            </a:r>
            <a:r>
              <a:rPr lang="en-US" sz="1200" b="1" dirty="0"/>
              <a:t>Armenia</a:t>
            </a:r>
            <a:r>
              <a:rPr lang="en-US" sz="1200" dirty="0"/>
              <a:t> is a good example because it includes both braille and tactile dots, for those who are not literate in braille. A tactile ballot guide is a better solution than a tactile ballot because when the sleeve is used, the voter’s ballot looks like all of the other ballots. </a:t>
            </a:r>
          </a:p>
          <a:p>
            <a:pPr marL="0" indent="0">
              <a:buFont typeface="Arial" panose="020B0604020202020204" pitchFamily="34" charset="0"/>
              <a:buNone/>
            </a:pPr>
            <a:endParaRPr lang="en-US" sz="1200" dirty="0"/>
          </a:p>
          <a:p>
            <a:pPr marL="174982" indent="-174982">
              <a:buFont typeface="Arial" panose="020B0604020202020204" pitchFamily="34" charset="0"/>
              <a:buChar char="•"/>
            </a:pPr>
            <a:r>
              <a:rPr lang="en-US" sz="1200" dirty="0"/>
              <a:t>The experience of voters with disabilities, just like with their fellow citizens, can be greatly improved if they have positive interactions with poll workers. Inclusive poll worker training encourages poll workers to be responsive to the needs of voters with disabilities. For example, in </a:t>
            </a:r>
            <a:r>
              <a:rPr lang="en-US" sz="1200" b="1" dirty="0"/>
              <a:t>Guatemala</a:t>
            </a:r>
            <a:r>
              <a:rPr lang="en-US" sz="1200" dirty="0"/>
              <a:t>, all poll workers learned how to say hello, goodbye and thank you in sign language. Imagine how much more welcome Deaf citizens would feel if they were greeted in their language! </a:t>
            </a:r>
          </a:p>
          <a:p>
            <a:pPr marL="174982" indent="-174982">
              <a:buFont typeface="Arial" panose="020B0604020202020204" pitchFamily="34" charset="0"/>
              <a:buChar char="•"/>
            </a:pPr>
            <a:endParaRPr lang="en-US" sz="1200" dirty="0"/>
          </a:p>
          <a:p>
            <a:pPr marL="174982" indent="-174982">
              <a:buFont typeface="Arial" panose="020B0604020202020204" pitchFamily="34" charset="0"/>
              <a:buChar char="•"/>
            </a:pPr>
            <a:endParaRPr lang="en-US" sz="1200" dirty="0"/>
          </a:p>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694D032-F343-47F2-A934-F9EB1432DCCD}" type="slidenum">
              <a:rPr lang="en-US" smtClean="0"/>
              <a:t>7</a:t>
            </a:fld>
            <a:endParaRPr lang="en-US"/>
          </a:p>
        </p:txBody>
      </p:sp>
    </p:spTree>
    <p:extLst>
      <p:ext uri="{BB962C8B-B14F-4D97-AF65-F5344CB8AC3E}">
        <p14:creationId xmlns:p14="http://schemas.microsoft.com/office/powerpoint/2010/main" val="3005635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Lastly, I would like to highlight intersectionality. Many election commissions develop targeted information to women or youth. It is important to remember that there are women with disabilities and youth with disabilities! </a:t>
            </a:r>
          </a:p>
          <a:p>
            <a:endParaRPr lang="en-US" dirty="0"/>
          </a:p>
          <a:p>
            <a:r>
              <a:rPr lang="en-US" dirty="0"/>
              <a:t>* This image on the left from </a:t>
            </a:r>
            <a:r>
              <a:rPr lang="en-US" b="1" dirty="0"/>
              <a:t>Myanmar</a:t>
            </a:r>
            <a:r>
              <a:rPr lang="en-US" dirty="0"/>
              <a:t> shows how easy it is to include women with disabilities in broader efforts targeting women. The poster on the right is from </a:t>
            </a:r>
            <a:r>
              <a:rPr lang="en-US" b="1" dirty="0"/>
              <a:t>Kenya</a:t>
            </a:r>
            <a:r>
              <a:rPr lang="en-US" dirty="0"/>
              <a:t>. It was produced as part of the IEBC’s Voter Education for Schools Project and again integrates images of young people with disabilities. </a:t>
            </a:r>
          </a:p>
        </p:txBody>
      </p:sp>
      <p:sp>
        <p:nvSpPr>
          <p:cNvPr id="4" name="Slide Number Placeholder 3"/>
          <p:cNvSpPr>
            <a:spLocks noGrp="1"/>
          </p:cNvSpPr>
          <p:nvPr>
            <p:ph type="sldNum" sz="quarter" idx="10"/>
          </p:nvPr>
        </p:nvSpPr>
        <p:spPr/>
        <p:txBody>
          <a:bodyPr/>
          <a:lstStyle/>
          <a:p>
            <a:fld id="{3694D032-F343-47F2-A934-F9EB1432DCCD}" type="slidenum">
              <a:rPr lang="en-US" smtClean="0"/>
              <a:t>8</a:t>
            </a:fld>
            <a:endParaRPr lang="en-US"/>
          </a:p>
        </p:txBody>
      </p:sp>
    </p:spTree>
    <p:extLst>
      <p:ext uri="{BB962C8B-B14F-4D97-AF65-F5344CB8AC3E}">
        <p14:creationId xmlns:p14="http://schemas.microsoft.com/office/powerpoint/2010/main" val="1293469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defTabSz="933237">
              <a:buFont typeface="Arial" panose="020B0604020202020204" pitchFamily="34" charset="0"/>
              <a:buChar char="•"/>
              <a:defRPr/>
            </a:pPr>
            <a:r>
              <a:rPr lang="en-US" sz="1100" dirty="0"/>
              <a:t>These are just a few examples of good practices from your colleagues. IFES has developed several resources to disseminate additional good practices and lessons learned. These include: </a:t>
            </a:r>
          </a:p>
          <a:p>
            <a:pPr marL="174982" indent="-174982" defTabSz="933237">
              <a:buFont typeface="Arial" panose="020B0604020202020204" pitchFamily="34" charset="0"/>
              <a:buChar char="•"/>
              <a:defRPr/>
            </a:pPr>
            <a:endParaRPr lang="en-US" sz="1100" dirty="0"/>
          </a:p>
          <a:p>
            <a:pPr marL="174982" indent="-174982" defTabSz="933237">
              <a:buFont typeface="Arial" panose="020B0604020202020204" pitchFamily="34" charset="0"/>
              <a:buChar char="•"/>
              <a:defRPr/>
            </a:pPr>
            <a:r>
              <a:rPr lang="en-US" sz="1100" b="1" dirty="0"/>
              <a:t>ElectionAccess.org</a:t>
            </a:r>
            <a:r>
              <a:rPr lang="en-US" sz="1100" dirty="0"/>
              <a:t> is the world's first and only resource solely dedicated to the global political rights of persons with disabilities, which features resources such as a library of legal excerpts from relevant international and national laws and examples of inclusive voter education from around the world.</a:t>
            </a:r>
          </a:p>
          <a:p>
            <a:pPr marL="174982" indent="-174982">
              <a:buFont typeface="Arial" panose="020B0604020202020204" pitchFamily="34" charset="0"/>
              <a:buChar char="•"/>
            </a:pPr>
            <a:endParaRPr lang="en-US" sz="1100" dirty="0"/>
          </a:p>
          <a:p>
            <a:pPr marL="174982" indent="-174982">
              <a:buFont typeface="Arial" panose="020B0604020202020204" pitchFamily="34" charset="0"/>
              <a:buChar char="•"/>
            </a:pPr>
            <a:r>
              <a:rPr lang="en-US" sz="1100" dirty="0"/>
              <a:t>Website includes accessibility features such as compatibility with screen readers, a text-to-speech program, and transcripts for all videos. All good practices for EMB websites as well. </a:t>
            </a:r>
          </a:p>
          <a:p>
            <a:pPr marL="174982" indent="-174982">
              <a:buFont typeface="Arial" panose="020B0604020202020204" pitchFamily="34" charset="0"/>
              <a:buChar char="•"/>
            </a:pPr>
            <a:endParaRPr lang="en-US" sz="1100" dirty="0"/>
          </a:p>
          <a:p>
            <a:pPr marL="174982" indent="-174982">
              <a:buFont typeface="Arial" panose="020B0604020202020204" pitchFamily="34" charset="0"/>
              <a:buChar char="•"/>
            </a:pPr>
            <a:r>
              <a:rPr lang="en-US" sz="1100" dirty="0"/>
              <a:t>IFES developed the first </a:t>
            </a:r>
            <a:r>
              <a:rPr lang="en-US" sz="1100" b="1" dirty="0"/>
              <a:t>Building Resources in Democracy and Elections (BRIDGE) module </a:t>
            </a:r>
            <a:r>
              <a:rPr lang="en-US" sz="1100" dirty="0"/>
              <a:t>on disability rights and elections. </a:t>
            </a:r>
          </a:p>
          <a:p>
            <a:endParaRPr lang="en-US" sz="1100" dirty="0"/>
          </a:p>
          <a:p>
            <a:pPr marL="174982" indent="-174982">
              <a:buFont typeface="Arial" panose="020B0604020202020204" pitchFamily="34" charset="0"/>
              <a:buChar char="•"/>
            </a:pPr>
            <a:r>
              <a:rPr lang="en-US" sz="1100" dirty="0"/>
              <a:t>The BRIDGE curriculum includes interactive lessons for election stakeholders that build knowledge on disability rights, and can be adapted to fit country contexts. </a:t>
            </a:r>
          </a:p>
          <a:p>
            <a:endParaRPr lang="en-US" sz="1100" dirty="0"/>
          </a:p>
          <a:p>
            <a:pPr marL="174982" indent="-174982">
              <a:buFont typeface="Arial" panose="020B0604020202020204" pitchFamily="34" charset="0"/>
              <a:buChar char="•"/>
            </a:pPr>
            <a:r>
              <a:rPr lang="en-US" sz="1100" dirty="0"/>
              <a:t>Piloted in several countries including Egypt, Fiji, Haiti, Sri Lanka and Ukraine</a:t>
            </a:r>
          </a:p>
          <a:p>
            <a:pPr marL="174982" indent="-174982">
              <a:buFont typeface="Arial" panose="020B0604020202020204" pitchFamily="34" charset="0"/>
              <a:buChar char="•"/>
            </a:pPr>
            <a:endParaRPr lang="en-US" sz="1100" dirty="0"/>
          </a:p>
          <a:p>
            <a:pPr marL="174982" indent="-174982">
              <a:buFont typeface="Arial" panose="020B0604020202020204" pitchFamily="34" charset="0"/>
              <a:buChar char="•"/>
            </a:pPr>
            <a:r>
              <a:rPr lang="en-US" sz="1100" dirty="0"/>
              <a:t>The </a:t>
            </a:r>
            <a:r>
              <a:rPr lang="en-US" sz="1100" b="1" i="1" dirty="0"/>
              <a:t>Equal Access </a:t>
            </a:r>
            <a:r>
              <a:rPr lang="en-US" sz="1100" b="1" dirty="0"/>
              <a:t>manual </a:t>
            </a:r>
            <a:r>
              <a:rPr lang="en-US" sz="1100" dirty="0"/>
              <a:t>offers election and disability rights professionals an in-depth review of ways to involve persons with disabilities as leaders and equal participants in the electoral cycle. It is available in 10 languages, including Urdu, Bahasa Indonesia and Nepali.  </a:t>
            </a:r>
          </a:p>
          <a:p>
            <a:pPr marL="174982" indent="-174982">
              <a:buFont typeface="Arial" panose="020B0604020202020204" pitchFamily="34" charset="0"/>
              <a:buChar char="•"/>
            </a:pPr>
            <a:endParaRPr lang="en-US" sz="1100" dirty="0"/>
          </a:p>
          <a:p>
            <a:pPr marL="0" indent="0">
              <a:buFont typeface="Arial" panose="020B0604020202020204" pitchFamily="34" charset="0"/>
              <a:buNone/>
            </a:pPr>
            <a:endParaRPr lang="en-US" baseline="0" dirty="0"/>
          </a:p>
          <a:p>
            <a:pPr marL="174982" indent="-174982">
              <a:buFont typeface="Arial" panose="020B0604020202020204" pitchFamily="34" charset="0"/>
              <a:buChar char="•"/>
            </a:pPr>
            <a:endParaRPr lang="en-US" dirty="0"/>
          </a:p>
          <a:p>
            <a:r>
              <a:rPr lang="en-US" dirty="0"/>
              <a:t> </a:t>
            </a:r>
          </a:p>
        </p:txBody>
      </p:sp>
      <p:sp>
        <p:nvSpPr>
          <p:cNvPr id="4" name="Slide Number Placeholder 3"/>
          <p:cNvSpPr>
            <a:spLocks noGrp="1"/>
          </p:cNvSpPr>
          <p:nvPr>
            <p:ph type="sldNum" sz="quarter" idx="10"/>
          </p:nvPr>
        </p:nvSpPr>
        <p:spPr/>
        <p:txBody>
          <a:bodyPr/>
          <a:lstStyle/>
          <a:p>
            <a:fld id="{3694D032-F343-47F2-A934-F9EB1432DCCD}" type="slidenum">
              <a:rPr lang="en-US" smtClean="0"/>
              <a:t>9</a:t>
            </a:fld>
            <a:endParaRPr lang="en-US"/>
          </a:p>
        </p:txBody>
      </p:sp>
    </p:spTree>
    <p:extLst>
      <p:ext uri="{BB962C8B-B14F-4D97-AF65-F5344CB8AC3E}">
        <p14:creationId xmlns:p14="http://schemas.microsoft.com/office/powerpoint/2010/main" val="171410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6537326"/>
            <a:ext cx="2641600" cy="244475"/>
          </a:xfrm>
          <a:prstGeom prst="rect">
            <a:avLst/>
          </a:prstGeom>
        </p:spPr>
        <p:txBody>
          <a:bodyPr/>
          <a:lstStyle/>
          <a:p>
            <a:fld id="{CAB64F99-FC41-4C0F-9685-3042E274433A}" type="datetimeFigureOut">
              <a:rPr lang="en-US" smtClean="0"/>
              <a:t>1/22/2018</a:t>
            </a:fld>
            <a:endParaRPr lang="en-US" dirty="0"/>
          </a:p>
        </p:txBody>
      </p:sp>
      <p:sp>
        <p:nvSpPr>
          <p:cNvPr id="5" name="Footer Placeholder 4"/>
          <p:cNvSpPr>
            <a:spLocks noGrp="1"/>
          </p:cNvSpPr>
          <p:nvPr>
            <p:ph type="ftr" sz="quarter" idx="11"/>
          </p:nvPr>
        </p:nvSpPr>
        <p:spPr>
          <a:xfrm>
            <a:off x="3352800" y="6537326"/>
            <a:ext cx="5283200" cy="244475"/>
          </a:xfrm>
          <a:prstGeom prst="rect">
            <a:avLst/>
          </a:prstGeom>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a:xfrm>
            <a:off x="8737600" y="6537326"/>
            <a:ext cx="3251200" cy="244475"/>
          </a:xfrm>
          <a:prstGeom prst="rect">
            <a:avLst/>
          </a:prstGeom>
        </p:spPr>
        <p:txBody>
          <a:bodyPr/>
          <a:lstStyle>
            <a:lvl1pPr>
              <a:defRPr>
                <a:solidFill>
                  <a:srgbClr val="FFFFFF"/>
                </a:solidFill>
              </a:defRPr>
            </a:lvl1pPr>
          </a:lstStyle>
          <a:p>
            <a:fld id="{FDE6C38D-AFC4-408E-BDEC-E8F40A67916E}" type="slidenum">
              <a:rPr lang="en-US" smtClean="0"/>
              <a:pPr/>
              <a:t>‹#›</a:t>
            </a:fld>
            <a:endParaRPr lang="en-US" dirty="0"/>
          </a:p>
        </p:txBody>
      </p:sp>
    </p:spTree>
    <p:extLst>
      <p:ext uri="{BB962C8B-B14F-4D97-AF65-F5344CB8AC3E}">
        <p14:creationId xmlns:p14="http://schemas.microsoft.com/office/powerpoint/2010/main" val="660630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06400" y="1676401"/>
            <a:ext cx="11480800" cy="4525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304800" y="6537326"/>
            <a:ext cx="2641600" cy="244475"/>
          </a:xfrm>
          <a:prstGeom prst="rect">
            <a:avLst/>
          </a:prstGeom>
        </p:spPr>
        <p:txBody>
          <a:bodyPr/>
          <a:lstStyle/>
          <a:p>
            <a:fld id="{CAB64F99-FC41-4C0F-9685-3042E274433A}" type="datetimeFigureOut">
              <a:rPr lang="en-US" smtClean="0"/>
              <a:t>1/22/2018</a:t>
            </a:fld>
            <a:endParaRPr lang="en-US" dirty="0"/>
          </a:p>
        </p:txBody>
      </p:sp>
      <p:sp>
        <p:nvSpPr>
          <p:cNvPr id="8" name="Footer Placeholder 4"/>
          <p:cNvSpPr>
            <a:spLocks noGrp="1"/>
          </p:cNvSpPr>
          <p:nvPr>
            <p:ph type="ftr" sz="quarter" idx="11"/>
          </p:nvPr>
        </p:nvSpPr>
        <p:spPr>
          <a:xfrm>
            <a:off x="3352800" y="6537326"/>
            <a:ext cx="5283200" cy="244475"/>
          </a:xfrm>
          <a:prstGeom prst="rect">
            <a:avLst/>
          </a:prstGeom>
        </p:spPr>
        <p:txBody>
          <a:bodyPr/>
          <a:lstStyle>
            <a:lvl1pPr>
              <a:defRPr>
                <a:solidFill>
                  <a:srgbClr val="FFFFFF"/>
                </a:solidFill>
              </a:defRPr>
            </a:lvl1pPr>
          </a:lstStyle>
          <a:p>
            <a:endParaRPr lang="en-US" dirty="0"/>
          </a:p>
        </p:txBody>
      </p:sp>
      <p:sp>
        <p:nvSpPr>
          <p:cNvPr id="9" name="Slide Number Placeholder 5"/>
          <p:cNvSpPr>
            <a:spLocks noGrp="1"/>
          </p:cNvSpPr>
          <p:nvPr>
            <p:ph type="sldNum" sz="quarter" idx="12"/>
          </p:nvPr>
        </p:nvSpPr>
        <p:spPr>
          <a:xfrm>
            <a:off x="8737600" y="6537326"/>
            <a:ext cx="3251200" cy="244475"/>
          </a:xfrm>
          <a:prstGeom prst="rect">
            <a:avLst/>
          </a:prstGeom>
        </p:spPr>
        <p:txBody>
          <a:bodyPr/>
          <a:lstStyle>
            <a:lvl1pPr>
              <a:defRPr>
                <a:solidFill>
                  <a:srgbClr val="FFFFFF"/>
                </a:solidFill>
              </a:defRPr>
            </a:lvl1pPr>
          </a:lstStyle>
          <a:p>
            <a:fld id="{FDE6C38D-AFC4-408E-BDEC-E8F40A67916E}" type="slidenum">
              <a:rPr lang="en-US" smtClean="0"/>
              <a:pPr/>
              <a:t>‹#›</a:t>
            </a:fld>
            <a:endParaRPr lang="en-US" dirty="0"/>
          </a:p>
        </p:txBody>
      </p:sp>
      <p:sp>
        <p:nvSpPr>
          <p:cNvPr id="10" name="Title 1"/>
          <p:cNvSpPr>
            <a:spLocks noGrp="1"/>
          </p:cNvSpPr>
          <p:nvPr>
            <p:ph type="title"/>
          </p:nvPr>
        </p:nvSpPr>
        <p:spPr>
          <a:xfrm>
            <a:off x="2133601" y="76200"/>
            <a:ext cx="8839200" cy="1219200"/>
          </a:xfrm>
        </p:spPr>
        <p:txBody>
          <a:bodyPr>
            <a:normAutofit/>
          </a:bodyPr>
          <a:lstStyle>
            <a:lvl1pPr>
              <a:defRPr sz="3300">
                <a:solidFill>
                  <a:schemeClr val="bg1"/>
                </a:solidFill>
              </a:defRPr>
            </a:lvl1pPr>
          </a:lstStyle>
          <a:p>
            <a:r>
              <a:rPr lang="en-US" dirty="0"/>
              <a:t>Click to edit Master title</a:t>
            </a:r>
          </a:p>
        </p:txBody>
      </p:sp>
    </p:spTree>
    <p:extLst>
      <p:ext uri="{BB962C8B-B14F-4D97-AF65-F5344CB8AC3E}">
        <p14:creationId xmlns:p14="http://schemas.microsoft.com/office/powerpoint/2010/main" val="2996447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600200"/>
            <a:ext cx="2743200" cy="46482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304800" y="1600200"/>
            <a:ext cx="8331200" cy="4648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304800" y="6537326"/>
            <a:ext cx="2641600" cy="244475"/>
          </a:xfrm>
          <a:prstGeom prst="rect">
            <a:avLst/>
          </a:prstGeom>
        </p:spPr>
        <p:txBody>
          <a:bodyPr/>
          <a:lstStyle/>
          <a:p>
            <a:fld id="{CAB64F99-FC41-4C0F-9685-3042E274433A}" type="datetimeFigureOut">
              <a:rPr lang="en-US" smtClean="0"/>
              <a:t>1/22/2018</a:t>
            </a:fld>
            <a:endParaRPr lang="en-US" dirty="0"/>
          </a:p>
        </p:txBody>
      </p:sp>
      <p:sp>
        <p:nvSpPr>
          <p:cNvPr id="8" name="Footer Placeholder 4"/>
          <p:cNvSpPr>
            <a:spLocks noGrp="1"/>
          </p:cNvSpPr>
          <p:nvPr>
            <p:ph type="ftr" sz="quarter" idx="11"/>
          </p:nvPr>
        </p:nvSpPr>
        <p:spPr>
          <a:xfrm>
            <a:off x="3352800" y="6537326"/>
            <a:ext cx="5283200" cy="244475"/>
          </a:xfrm>
          <a:prstGeom prst="rect">
            <a:avLst/>
          </a:prstGeom>
        </p:spPr>
        <p:txBody>
          <a:bodyPr/>
          <a:lstStyle>
            <a:lvl1pPr>
              <a:defRPr>
                <a:solidFill>
                  <a:srgbClr val="FFFFFF"/>
                </a:solidFill>
              </a:defRPr>
            </a:lvl1pPr>
          </a:lstStyle>
          <a:p>
            <a:endParaRPr lang="en-US" dirty="0"/>
          </a:p>
        </p:txBody>
      </p:sp>
      <p:sp>
        <p:nvSpPr>
          <p:cNvPr id="9" name="Slide Number Placeholder 5"/>
          <p:cNvSpPr>
            <a:spLocks noGrp="1"/>
          </p:cNvSpPr>
          <p:nvPr>
            <p:ph type="sldNum" sz="quarter" idx="12"/>
          </p:nvPr>
        </p:nvSpPr>
        <p:spPr>
          <a:xfrm>
            <a:off x="8737600" y="6537326"/>
            <a:ext cx="3251200" cy="244475"/>
          </a:xfrm>
          <a:prstGeom prst="rect">
            <a:avLst/>
          </a:prstGeom>
        </p:spPr>
        <p:txBody>
          <a:bodyPr/>
          <a:lstStyle>
            <a:lvl1pPr>
              <a:defRPr>
                <a:solidFill>
                  <a:srgbClr val="FFFFFF"/>
                </a:solidFill>
              </a:defRPr>
            </a:lvl1pPr>
          </a:lstStyle>
          <a:p>
            <a:fld id="{FDE6C38D-AFC4-408E-BDEC-E8F40A67916E}" type="slidenum">
              <a:rPr lang="en-US" smtClean="0"/>
              <a:pPr/>
              <a:t>‹#›</a:t>
            </a:fld>
            <a:endParaRPr lang="en-US" dirty="0"/>
          </a:p>
        </p:txBody>
      </p:sp>
    </p:spTree>
    <p:extLst>
      <p:ext uri="{BB962C8B-B14F-4D97-AF65-F5344CB8AC3E}">
        <p14:creationId xmlns:p14="http://schemas.microsoft.com/office/powerpoint/2010/main" val="2204217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1" y="76200"/>
            <a:ext cx="8839200" cy="1219200"/>
          </a:xfrm>
        </p:spPr>
        <p:txBody>
          <a:bodyPr>
            <a:normAutofit/>
          </a:bodyPr>
          <a:lstStyle>
            <a:lvl1pPr>
              <a:defRPr sz="3300">
                <a:solidFill>
                  <a:schemeClr val="bg1"/>
                </a:solidFill>
              </a:defRPr>
            </a:lvl1pPr>
          </a:lstStyle>
          <a:p>
            <a:r>
              <a:rPr lang="en-US" dirty="0"/>
              <a:t>Click to edit Master title</a:t>
            </a:r>
          </a:p>
        </p:txBody>
      </p:sp>
      <p:sp>
        <p:nvSpPr>
          <p:cNvPr id="3" name="Content Placeholder 2"/>
          <p:cNvSpPr>
            <a:spLocks noGrp="1"/>
          </p:cNvSpPr>
          <p:nvPr>
            <p:ph idx="1"/>
          </p:nvPr>
        </p:nvSpPr>
        <p:spPr>
          <a:xfrm>
            <a:off x="304800" y="1670400"/>
            <a:ext cx="11684000" cy="457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304800" y="6537326"/>
            <a:ext cx="2641600" cy="244475"/>
          </a:xfrm>
          <a:prstGeom prst="rect">
            <a:avLst/>
          </a:prstGeom>
        </p:spPr>
        <p:txBody>
          <a:bodyPr/>
          <a:lstStyle/>
          <a:p>
            <a:fld id="{CAB64F99-FC41-4C0F-9685-3042E274433A}" type="datetimeFigureOut">
              <a:rPr lang="en-US" smtClean="0"/>
              <a:t>1/22/2018</a:t>
            </a:fld>
            <a:endParaRPr lang="en-US" dirty="0"/>
          </a:p>
        </p:txBody>
      </p:sp>
      <p:sp>
        <p:nvSpPr>
          <p:cNvPr id="8" name="Footer Placeholder 4"/>
          <p:cNvSpPr>
            <a:spLocks noGrp="1"/>
          </p:cNvSpPr>
          <p:nvPr>
            <p:ph type="ftr" sz="quarter" idx="11"/>
          </p:nvPr>
        </p:nvSpPr>
        <p:spPr>
          <a:xfrm>
            <a:off x="3352800" y="6537326"/>
            <a:ext cx="5283200" cy="244475"/>
          </a:xfrm>
          <a:prstGeom prst="rect">
            <a:avLst/>
          </a:prstGeom>
        </p:spPr>
        <p:txBody>
          <a:bodyPr/>
          <a:lstStyle>
            <a:lvl1pPr>
              <a:defRPr>
                <a:solidFill>
                  <a:srgbClr val="FFFFFF"/>
                </a:solidFill>
              </a:defRPr>
            </a:lvl1pPr>
          </a:lstStyle>
          <a:p>
            <a:endParaRPr lang="en-US" dirty="0"/>
          </a:p>
        </p:txBody>
      </p:sp>
      <p:sp>
        <p:nvSpPr>
          <p:cNvPr id="9" name="Slide Number Placeholder 5"/>
          <p:cNvSpPr>
            <a:spLocks noGrp="1"/>
          </p:cNvSpPr>
          <p:nvPr>
            <p:ph type="sldNum" sz="quarter" idx="12"/>
          </p:nvPr>
        </p:nvSpPr>
        <p:spPr>
          <a:xfrm>
            <a:off x="8737600" y="6537326"/>
            <a:ext cx="3251200" cy="244475"/>
          </a:xfrm>
          <a:prstGeom prst="rect">
            <a:avLst/>
          </a:prstGeom>
        </p:spPr>
        <p:txBody>
          <a:bodyPr/>
          <a:lstStyle>
            <a:lvl1pPr>
              <a:defRPr>
                <a:solidFill>
                  <a:srgbClr val="FFFFFF"/>
                </a:solidFill>
              </a:defRPr>
            </a:lvl1pPr>
          </a:lstStyle>
          <a:p>
            <a:fld id="{FDE6C38D-AFC4-408E-BDEC-E8F40A67916E}" type="slidenum">
              <a:rPr lang="en-US" smtClean="0"/>
              <a:pPr/>
              <a:t>‹#›</a:t>
            </a:fld>
            <a:endParaRPr lang="en-US" dirty="0"/>
          </a:p>
        </p:txBody>
      </p:sp>
    </p:spTree>
    <p:extLst>
      <p:ext uri="{BB962C8B-B14F-4D97-AF65-F5344CB8AC3E}">
        <p14:creationId xmlns:p14="http://schemas.microsoft.com/office/powerpoint/2010/main" val="2607573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a:xfrm>
            <a:off x="304800" y="6537326"/>
            <a:ext cx="2641600" cy="244475"/>
          </a:xfrm>
          <a:prstGeom prst="rect">
            <a:avLst/>
          </a:prstGeom>
        </p:spPr>
        <p:txBody>
          <a:bodyPr/>
          <a:lstStyle/>
          <a:p>
            <a:fld id="{CAB64F99-FC41-4C0F-9685-3042E274433A}" type="datetimeFigureOut">
              <a:rPr lang="en-US" smtClean="0"/>
              <a:t>1/22/2018</a:t>
            </a:fld>
            <a:endParaRPr lang="en-US" dirty="0"/>
          </a:p>
        </p:txBody>
      </p:sp>
      <p:sp>
        <p:nvSpPr>
          <p:cNvPr id="8" name="Footer Placeholder 4"/>
          <p:cNvSpPr>
            <a:spLocks noGrp="1"/>
          </p:cNvSpPr>
          <p:nvPr>
            <p:ph type="ftr" sz="quarter" idx="11"/>
          </p:nvPr>
        </p:nvSpPr>
        <p:spPr>
          <a:xfrm>
            <a:off x="3352800" y="6537326"/>
            <a:ext cx="5283200" cy="244475"/>
          </a:xfrm>
          <a:prstGeom prst="rect">
            <a:avLst/>
          </a:prstGeom>
        </p:spPr>
        <p:txBody>
          <a:bodyPr/>
          <a:lstStyle>
            <a:lvl1pPr>
              <a:defRPr>
                <a:solidFill>
                  <a:srgbClr val="FFFFFF"/>
                </a:solidFill>
              </a:defRPr>
            </a:lvl1pPr>
          </a:lstStyle>
          <a:p>
            <a:endParaRPr lang="en-US" dirty="0"/>
          </a:p>
        </p:txBody>
      </p:sp>
      <p:sp>
        <p:nvSpPr>
          <p:cNvPr id="9" name="Slide Number Placeholder 5"/>
          <p:cNvSpPr>
            <a:spLocks noGrp="1"/>
          </p:cNvSpPr>
          <p:nvPr>
            <p:ph type="sldNum" sz="quarter" idx="12"/>
          </p:nvPr>
        </p:nvSpPr>
        <p:spPr>
          <a:xfrm>
            <a:off x="8737600" y="6537326"/>
            <a:ext cx="3251200" cy="244475"/>
          </a:xfrm>
          <a:prstGeom prst="rect">
            <a:avLst/>
          </a:prstGeom>
        </p:spPr>
        <p:txBody>
          <a:bodyPr/>
          <a:lstStyle>
            <a:lvl1pPr>
              <a:defRPr>
                <a:solidFill>
                  <a:srgbClr val="FFFFFF"/>
                </a:solidFill>
              </a:defRPr>
            </a:lvl1pPr>
          </a:lstStyle>
          <a:p>
            <a:fld id="{FDE6C38D-AFC4-408E-BDEC-E8F40A67916E}" type="slidenum">
              <a:rPr lang="en-US" smtClean="0"/>
              <a:pPr/>
              <a:t>‹#›</a:t>
            </a:fld>
            <a:endParaRPr lang="en-US" dirty="0"/>
          </a:p>
        </p:txBody>
      </p:sp>
    </p:spTree>
    <p:extLst>
      <p:ext uri="{BB962C8B-B14F-4D97-AF65-F5344CB8AC3E}">
        <p14:creationId xmlns:p14="http://schemas.microsoft.com/office/powerpoint/2010/main" val="3287055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706562"/>
            <a:ext cx="5689600" cy="4541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706562"/>
            <a:ext cx="5689601" cy="4541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0"/>
          </p:nvPr>
        </p:nvSpPr>
        <p:spPr>
          <a:xfrm>
            <a:off x="304800" y="6537326"/>
            <a:ext cx="2641600" cy="244475"/>
          </a:xfrm>
          <a:prstGeom prst="rect">
            <a:avLst/>
          </a:prstGeom>
        </p:spPr>
        <p:txBody>
          <a:bodyPr/>
          <a:lstStyle/>
          <a:p>
            <a:fld id="{CAB64F99-FC41-4C0F-9685-3042E274433A}" type="datetimeFigureOut">
              <a:rPr lang="en-US" smtClean="0"/>
              <a:t>1/22/2018</a:t>
            </a:fld>
            <a:endParaRPr lang="en-US" dirty="0"/>
          </a:p>
        </p:txBody>
      </p:sp>
      <p:sp>
        <p:nvSpPr>
          <p:cNvPr id="9" name="Footer Placeholder 4"/>
          <p:cNvSpPr>
            <a:spLocks noGrp="1"/>
          </p:cNvSpPr>
          <p:nvPr>
            <p:ph type="ftr" sz="quarter" idx="11"/>
          </p:nvPr>
        </p:nvSpPr>
        <p:spPr>
          <a:xfrm>
            <a:off x="3352800" y="6537326"/>
            <a:ext cx="5283200" cy="244475"/>
          </a:xfrm>
          <a:prstGeom prst="rect">
            <a:avLst/>
          </a:prstGeom>
        </p:spPr>
        <p:txBody>
          <a:bodyPr/>
          <a:lstStyle>
            <a:lvl1pPr>
              <a:defRPr>
                <a:solidFill>
                  <a:srgbClr val="FFFFFF"/>
                </a:solidFill>
              </a:defRPr>
            </a:lvl1pPr>
          </a:lstStyle>
          <a:p>
            <a:endParaRPr lang="en-US" dirty="0"/>
          </a:p>
        </p:txBody>
      </p:sp>
      <p:sp>
        <p:nvSpPr>
          <p:cNvPr id="10" name="Slide Number Placeholder 5"/>
          <p:cNvSpPr>
            <a:spLocks noGrp="1"/>
          </p:cNvSpPr>
          <p:nvPr>
            <p:ph type="sldNum" sz="quarter" idx="12"/>
          </p:nvPr>
        </p:nvSpPr>
        <p:spPr>
          <a:xfrm>
            <a:off x="8737600" y="6537326"/>
            <a:ext cx="3251200" cy="244475"/>
          </a:xfrm>
          <a:prstGeom prst="rect">
            <a:avLst/>
          </a:prstGeom>
        </p:spPr>
        <p:txBody>
          <a:bodyPr/>
          <a:lstStyle>
            <a:lvl1pPr>
              <a:defRPr>
                <a:solidFill>
                  <a:srgbClr val="FFFFFF"/>
                </a:solidFill>
              </a:defRPr>
            </a:lvl1pPr>
          </a:lstStyle>
          <a:p>
            <a:fld id="{FDE6C38D-AFC4-408E-BDEC-E8F40A67916E}" type="slidenum">
              <a:rPr lang="en-US" smtClean="0"/>
              <a:pPr/>
              <a:t>‹#›</a:t>
            </a:fld>
            <a:endParaRPr lang="en-US" dirty="0"/>
          </a:p>
        </p:txBody>
      </p:sp>
      <p:sp>
        <p:nvSpPr>
          <p:cNvPr id="11" name="Title 1"/>
          <p:cNvSpPr>
            <a:spLocks noGrp="1"/>
          </p:cNvSpPr>
          <p:nvPr>
            <p:ph type="title"/>
          </p:nvPr>
        </p:nvSpPr>
        <p:spPr>
          <a:xfrm>
            <a:off x="2133601" y="76200"/>
            <a:ext cx="8839200" cy="1219200"/>
          </a:xfrm>
        </p:spPr>
        <p:txBody>
          <a:bodyPr>
            <a:normAutofit/>
          </a:bodyPr>
          <a:lstStyle>
            <a:lvl1pPr>
              <a:defRPr sz="3300">
                <a:solidFill>
                  <a:schemeClr val="bg1"/>
                </a:solidFill>
              </a:defRPr>
            </a:lvl1pPr>
          </a:lstStyle>
          <a:p>
            <a:r>
              <a:rPr lang="en-US" dirty="0"/>
              <a:t>Click to edit Master title</a:t>
            </a:r>
          </a:p>
        </p:txBody>
      </p:sp>
    </p:spTree>
    <p:extLst>
      <p:ext uri="{BB962C8B-B14F-4D97-AF65-F5344CB8AC3E}">
        <p14:creationId xmlns:p14="http://schemas.microsoft.com/office/powerpoint/2010/main" val="2629162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6400" y="1698763"/>
            <a:ext cx="5590117" cy="792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10632" y="2743201"/>
            <a:ext cx="5585885" cy="3382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7601" y="1698763"/>
            <a:ext cx="5592233" cy="792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7600" y="2743201"/>
            <a:ext cx="5588000" cy="3382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304800" y="6537326"/>
            <a:ext cx="2641600" cy="244475"/>
          </a:xfrm>
          <a:prstGeom prst="rect">
            <a:avLst/>
          </a:prstGeom>
        </p:spPr>
        <p:txBody>
          <a:bodyPr/>
          <a:lstStyle/>
          <a:p>
            <a:fld id="{CAB64F99-FC41-4C0F-9685-3042E274433A}" type="datetimeFigureOut">
              <a:rPr lang="en-US" smtClean="0"/>
              <a:t>1/22/2018</a:t>
            </a:fld>
            <a:endParaRPr lang="en-US" dirty="0"/>
          </a:p>
        </p:txBody>
      </p:sp>
      <p:sp>
        <p:nvSpPr>
          <p:cNvPr id="11" name="Footer Placeholder 4"/>
          <p:cNvSpPr>
            <a:spLocks noGrp="1"/>
          </p:cNvSpPr>
          <p:nvPr>
            <p:ph type="ftr" sz="quarter" idx="11"/>
          </p:nvPr>
        </p:nvSpPr>
        <p:spPr>
          <a:xfrm>
            <a:off x="3352800" y="6537326"/>
            <a:ext cx="5283200" cy="244475"/>
          </a:xfrm>
          <a:prstGeom prst="rect">
            <a:avLst/>
          </a:prstGeom>
        </p:spPr>
        <p:txBody>
          <a:bodyPr/>
          <a:lstStyle>
            <a:lvl1pPr>
              <a:defRPr>
                <a:solidFill>
                  <a:srgbClr val="FFFFFF"/>
                </a:solidFill>
              </a:defRPr>
            </a:lvl1pPr>
          </a:lstStyle>
          <a:p>
            <a:endParaRPr lang="en-US" dirty="0"/>
          </a:p>
        </p:txBody>
      </p:sp>
      <p:sp>
        <p:nvSpPr>
          <p:cNvPr id="12" name="Slide Number Placeholder 5"/>
          <p:cNvSpPr>
            <a:spLocks noGrp="1"/>
          </p:cNvSpPr>
          <p:nvPr>
            <p:ph type="sldNum" sz="quarter" idx="12"/>
          </p:nvPr>
        </p:nvSpPr>
        <p:spPr>
          <a:xfrm>
            <a:off x="8737600" y="6537326"/>
            <a:ext cx="3251200" cy="244475"/>
          </a:xfrm>
          <a:prstGeom prst="rect">
            <a:avLst/>
          </a:prstGeom>
        </p:spPr>
        <p:txBody>
          <a:bodyPr/>
          <a:lstStyle>
            <a:lvl1pPr>
              <a:defRPr>
                <a:solidFill>
                  <a:srgbClr val="FFFFFF"/>
                </a:solidFill>
              </a:defRPr>
            </a:lvl1pPr>
          </a:lstStyle>
          <a:p>
            <a:fld id="{FDE6C38D-AFC4-408E-BDEC-E8F40A67916E}" type="slidenum">
              <a:rPr lang="en-US" smtClean="0"/>
              <a:pPr/>
              <a:t>‹#›</a:t>
            </a:fld>
            <a:endParaRPr lang="en-US" dirty="0"/>
          </a:p>
        </p:txBody>
      </p:sp>
      <p:sp>
        <p:nvSpPr>
          <p:cNvPr id="13" name="Title 1"/>
          <p:cNvSpPr>
            <a:spLocks noGrp="1"/>
          </p:cNvSpPr>
          <p:nvPr>
            <p:ph type="title"/>
          </p:nvPr>
        </p:nvSpPr>
        <p:spPr>
          <a:xfrm>
            <a:off x="2133601" y="76200"/>
            <a:ext cx="8839200" cy="1219200"/>
          </a:xfrm>
        </p:spPr>
        <p:txBody>
          <a:bodyPr>
            <a:normAutofit/>
          </a:bodyPr>
          <a:lstStyle>
            <a:lvl1pPr>
              <a:defRPr sz="3300">
                <a:solidFill>
                  <a:schemeClr val="bg1"/>
                </a:solidFill>
              </a:defRPr>
            </a:lvl1pPr>
          </a:lstStyle>
          <a:p>
            <a:r>
              <a:rPr lang="en-US" dirty="0"/>
              <a:t>Click to edit Master title</a:t>
            </a:r>
          </a:p>
        </p:txBody>
      </p:sp>
    </p:spTree>
    <p:extLst>
      <p:ext uri="{BB962C8B-B14F-4D97-AF65-F5344CB8AC3E}">
        <p14:creationId xmlns:p14="http://schemas.microsoft.com/office/powerpoint/2010/main" val="1513493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304800" y="6537326"/>
            <a:ext cx="2641600" cy="244475"/>
          </a:xfrm>
          <a:prstGeom prst="rect">
            <a:avLst/>
          </a:prstGeom>
        </p:spPr>
        <p:txBody>
          <a:bodyPr/>
          <a:lstStyle/>
          <a:p>
            <a:fld id="{CAB64F99-FC41-4C0F-9685-3042E274433A}" type="datetimeFigureOut">
              <a:rPr lang="en-US" smtClean="0"/>
              <a:t>1/22/2018</a:t>
            </a:fld>
            <a:endParaRPr lang="en-US" dirty="0"/>
          </a:p>
        </p:txBody>
      </p:sp>
      <p:sp>
        <p:nvSpPr>
          <p:cNvPr id="7" name="Footer Placeholder 4"/>
          <p:cNvSpPr>
            <a:spLocks noGrp="1"/>
          </p:cNvSpPr>
          <p:nvPr>
            <p:ph type="ftr" sz="quarter" idx="11"/>
          </p:nvPr>
        </p:nvSpPr>
        <p:spPr>
          <a:xfrm>
            <a:off x="3352800" y="6537326"/>
            <a:ext cx="5283200" cy="244475"/>
          </a:xfrm>
          <a:prstGeom prst="rect">
            <a:avLst/>
          </a:prstGeom>
        </p:spPr>
        <p:txBody>
          <a:bodyPr/>
          <a:lstStyle>
            <a:lvl1pPr>
              <a:defRPr>
                <a:solidFill>
                  <a:srgbClr val="FFFFFF"/>
                </a:solidFill>
              </a:defRPr>
            </a:lvl1pPr>
          </a:lstStyle>
          <a:p>
            <a:endParaRPr lang="en-US" dirty="0"/>
          </a:p>
        </p:txBody>
      </p:sp>
      <p:sp>
        <p:nvSpPr>
          <p:cNvPr id="8" name="Slide Number Placeholder 5"/>
          <p:cNvSpPr>
            <a:spLocks noGrp="1"/>
          </p:cNvSpPr>
          <p:nvPr>
            <p:ph type="sldNum" sz="quarter" idx="12"/>
          </p:nvPr>
        </p:nvSpPr>
        <p:spPr>
          <a:xfrm>
            <a:off x="8737600" y="6537326"/>
            <a:ext cx="3251200" cy="244475"/>
          </a:xfrm>
          <a:prstGeom prst="rect">
            <a:avLst/>
          </a:prstGeom>
        </p:spPr>
        <p:txBody>
          <a:bodyPr/>
          <a:lstStyle>
            <a:lvl1pPr>
              <a:defRPr>
                <a:solidFill>
                  <a:srgbClr val="FFFFFF"/>
                </a:solidFill>
              </a:defRPr>
            </a:lvl1pPr>
          </a:lstStyle>
          <a:p>
            <a:fld id="{FDE6C38D-AFC4-408E-BDEC-E8F40A67916E}" type="slidenum">
              <a:rPr lang="en-US" smtClean="0"/>
              <a:pPr/>
              <a:t>‹#›</a:t>
            </a:fld>
            <a:endParaRPr lang="en-US" dirty="0"/>
          </a:p>
        </p:txBody>
      </p:sp>
      <p:sp>
        <p:nvSpPr>
          <p:cNvPr id="9" name="Title 1"/>
          <p:cNvSpPr>
            <a:spLocks noGrp="1"/>
          </p:cNvSpPr>
          <p:nvPr>
            <p:ph type="title"/>
          </p:nvPr>
        </p:nvSpPr>
        <p:spPr>
          <a:xfrm>
            <a:off x="2133601" y="76200"/>
            <a:ext cx="8839200" cy="1219200"/>
          </a:xfrm>
        </p:spPr>
        <p:txBody>
          <a:bodyPr>
            <a:normAutofit/>
          </a:bodyPr>
          <a:lstStyle>
            <a:lvl1pPr>
              <a:defRPr sz="3300">
                <a:solidFill>
                  <a:schemeClr val="bg1"/>
                </a:solidFill>
              </a:defRPr>
            </a:lvl1pPr>
          </a:lstStyle>
          <a:p>
            <a:r>
              <a:rPr lang="en-US" dirty="0"/>
              <a:t>Click to edit Master title</a:t>
            </a:r>
          </a:p>
        </p:txBody>
      </p:sp>
    </p:spTree>
    <p:extLst>
      <p:ext uri="{BB962C8B-B14F-4D97-AF65-F5344CB8AC3E}">
        <p14:creationId xmlns:p14="http://schemas.microsoft.com/office/powerpoint/2010/main" val="4079069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304800" y="6537326"/>
            <a:ext cx="2641600" cy="244475"/>
          </a:xfrm>
          <a:prstGeom prst="rect">
            <a:avLst/>
          </a:prstGeom>
        </p:spPr>
        <p:txBody>
          <a:bodyPr/>
          <a:lstStyle/>
          <a:p>
            <a:fld id="{CAB64F99-FC41-4C0F-9685-3042E274433A}" type="datetimeFigureOut">
              <a:rPr lang="en-US" smtClean="0"/>
              <a:t>1/22/2018</a:t>
            </a:fld>
            <a:endParaRPr lang="en-US" dirty="0"/>
          </a:p>
        </p:txBody>
      </p:sp>
      <p:sp>
        <p:nvSpPr>
          <p:cNvPr id="6" name="Footer Placeholder 4"/>
          <p:cNvSpPr>
            <a:spLocks noGrp="1"/>
          </p:cNvSpPr>
          <p:nvPr>
            <p:ph type="ftr" sz="quarter" idx="11"/>
          </p:nvPr>
        </p:nvSpPr>
        <p:spPr>
          <a:xfrm>
            <a:off x="3352800" y="6537326"/>
            <a:ext cx="5283200" cy="244475"/>
          </a:xfrm>
          <a:prstGeom prst="rect">
            <a:avLst/>
          </a:prstGeom>
        </p:spPr>
        <p:txBody>
          <a:bodyPr/>
          <a:lstStyle>
            <a:lvl1pPr>
              <a:defRPr>
                <a:solidFill>
                  <a:srgbClr val="FFFFFF"/>
                </a:solidFill>
              </a:defRPr>
            </a:lvl1pPr>
          </a:lstStyle>
          <a:p>
            <a:endParaRPr lang="en-US" dirty="0"/>
          </a:p>
        </p:txBody>
      </p:sp>
      <p:sp>
        <p:nvSpPr>
          <p:cNvPr id="7" name="Slide Number Placeholder 5"/>
          <p:cNvSpPr>
            <a:spLocks noGrp="1"/>
          </p:cNvSpPr>
          <p:nvPr>
            <p:ph type="sldNum" sz="quarter" idx="12"/>
          </p:nvPr>
        </p:nvSpPr>
        <p:spPr>
          <a:xfrm>
            <a:off x="8737600" y="6537326"/>
            <a:ext cx="3251200" cy="244475"/>
          </a:xfrm>
          <a:prstGeom prst="rect">
            <a:avLst/>
          </a:prstGeom>
        </p:spPr>
        <p:txBody>
          <a:bodyPr/>
          <a:lstStyle>
            <a:lvl1pPr>
              <a:defRPr>
                <a:solidFill>
                  <a:srgbClr val="FFFFFF"/>
                </a:solidFill>
              </a:defRPr>
            </a:lvl1pPr>
          </a:lstStyle>
          <a:p>
            <a:fld id="{FDE6C38D-AFC4-408E-BDEC-E8F40A67916E}" type="slidenum">
              <a:rPr lang="en-US" smtClean="0"/>
              <a:pPr/>
              <a:t>‹#›</a:t>
            </a:fld>
            <a:endParaRPr lang="en-US" dirty="0"/>
          </a:p>
        </p:txBody>
      </p:sp>
    </p:spTree>
    <p:extLst>
      <p:ext uri="{BB962C8B-B14F-4D97-AF65-F5344CB8AC3E}">
        <p14:creationId xmlns:p14="http://schemas.microsoft.com/office/powerpoint/2010/main" val="230761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1676400"/>
            <a:ext cx="42142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1676400"/>
            <a:ext cx="7120467"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06401" y="3124200"/>
            <a:ext cx="4214284" cy="3124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304800" y="6537326"/>
            <a:ext cx="2641600" cy="244475"/>
          </a:xfrm>
          <a:prstGeom prst="rect">
            <a:avLst/>
          </a:prstGeom>
        </p:spPr>
        <p:txBody>
          <a:bodyPr/>
          <a:lstStyle/>
          <a:p>
            <a:fld id="{CAB64F99-FC41-4C0F-9685-3042E274433A}" type="datetimeFigureOut">
              <a:rPr lang="en-US" smtClean="0"/>
              <a:t>1/22/2018</a:t>
            </a:fld>
            <a:endParaRPr lang="en-US" dirty="0"/>
          </a:p>
        </p:txBody>
      </p:sp>
      <p:sp>
        <p:nvSpPr>
          <p:cNvPr id="9" name="Footer Placeholder 4"/>
          <p:cNvSpPr>
            <a:spLocks noGrp="1"/>
          </p:cNvSpPr>
          <p:nvPr>
            <p:ph type="ftr" sz="quarter" idx="11"/>
          </p:nvPr>
        </p:nvSpPr>
        <p:spPr>
          <a:xfrm>
            <a:off x="3352800" y="6537326"/>
            <a:ext cx="5283200" cy="244475"/>
          </a:xfrm>
          <a:prstGeom prst="rect">
            <a:avLst/>
          </a:prstGeom>
        </p:spPr>
        <p:txBody>
          <a:bodyPr/>
          <a:lstStyle>
            <a:lvl1pPr>
              <a:defRPr>
                <a:solidFill>
                  <a:srgbClr val="FFFFFF"/>
                </a:solidFill>
              </a:defRPr>
            </a:lvl1pPr>
          </a:lstStyle>
          <a:p>
            <a:endParaRPr lang="en-US" dirty="0"/>
          </a:p>
        </p:txBody>
      </p:sp>
      <p:sp>
        <p:nvSpPr>
          <p:cNvPr id="10" name="Slide Number Placeholder 5"/>
          <p:cNvSpPr>
            <a:spLocks noGrp="1"/>
          </p:cNvSpPr>
          <p:nvPr>
            <p:ph type="sldNum" sz="quarter" idx="12"/>
          </p:nvPr>
        </p:nvSpPr>
        <p:spPr>
          <a:xfrm>
            <a:off x="8737600" y="6537326"/>
            <a:ext cx="3251200" cy="244475"/>
          </a:xfrm>
          <a:prstGeom prst="rect">
            <a:avLst/>
          </a:prstGeom>
        </p:spPr>
        <p:txBody>
          <a:bodyPr/>
          <a:lstStyle>
            <a:lvl1pPr>
              <a:defRPr>
                <a:solidFill>
                  <a:srgbClr val="FFFFFF"/>
                </a:solidFill>
              </a:defRPr>
            </a:lvl1pPr>
          </a:lstStyle>
          <a:p>
            <a:fld id="{FDE6C38D-AFC4-408E-BDEC-E8F40A67916E}" type="slidenum">
              <a:rPr lang="en-US" smtClean="0"/>
              <a:pPr/>
              <a:t>‹#›</a:t>
            </a:fld>
            <a:endParaRPr lang="en-US" dirty="0"/>
          </a:p>
        </p:txBody>
      </p:sp>
    </p:spTree>
    <p:extLst>
      <p:ext uri="{BB962C8B-B14F-4D97-AF65-F5344CB8AC3E}">
        <p14:creationId xmlns:p14="http://schemas.microsoft.com/office/powerpoint/2010/main" val="3677510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7200" y="4800600"/>
            <a:ext cx="89408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27200" y="1676400"/>
            <a:ext cx="8940800" cy="304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27200" y="5443538"/>
            <a:ext cx="89408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304800" y="6537326"/>
            <a:ext cx="2641600" cy="244475"/>
          </a:xfrm>
          <a:prstGeom prst="rect">
            <a:avLst/>
          </a:prstGeom>
        </p:spPr>
        <p:txBody>
          <a:bodyPr/>
          <a:lstStyle/>
          <a:p>
            <a:fld id="{CAB64F99-FC41-4C0F-9685-3042E274433A}" type="datetimeFigureOut">
              <a:rPr lang="en-US" smtClean="0"/>
              <a:t>1/22/2018</a:t>
            </a:fld>
            <a:endParaRPr lang="en-US" dirty="0"/>
          </a:p>
        </p:txBody>
      </p:sp>
      <p:sp>
        <p:nvSpPr>
          <p:cNvPr id="9" name="Footer Placeholder 4"/>
          <p:cNvSpPr>
            <a:spLocks noGrp="1"/>
          </p:cNvSpPr>
          <p:nvPr>
            <p:ph type="ftr" sz="quarter" idx="11"/>
          </p:nvPr>
        </p:nvSpPr>
        <p:spPr>
          <a:xfrm>
            <a:off x="3352800" y="6537326"/>
            <a:ext cx="5283200" cy="244475"/>
          </a:xfrm>
          <a:prstGeom prst="rect">
            <a:avLst/>
          </a:prstGeom>
        </p:spPr>
        <p:txBody>
          <a:bodyPr/>
          <a:lstStyle>
            <a:lvl1pPr>
              <a:defRPr>
                <a:solidFill>
                  <a:srgbClr val="FFFFFF"/>
                </a:solidFill>
              </a:defRPr>
            </a:lvl1pPr>
          </a:lstStyle>
          <a:p>
            <a:endParaRPr lang="en-US" dirty="0"/>
          </a:p>
        </p:txBody>
      </p:sp>
      <p:sp>
        <p:nvSpPr>
          <p:cNvPr id="10" name="Slide Number Placeholder 5"/>
          <p:cNvSpPr>
            <a:spLocks noGrp="1"/>
          </p:cNvSpPr>
          <p:nvPr>
            <p:ph type="sldNum" sz="quarter" idx="12"/>
          </p:nvPr>
        </p:nvSpPr>
        <p:spPr>
          <a:xfrm>
            <a:off x="8737600" y="6537326"/>
            <a:ext cx="3251200" cy="244475"/>
          </a:xfrm>
          <a:prstGeom prst="rect">
            <a:avLst/>
          </a:prstGeom>
        </p:spPr>
        <p:txBody>
          <a:bodyPr/>
          <a:lstStyle>
            <a:lvl1pPr>
              <a:defRPr>
                <a:solidFill>
                  <a:srgbClr val="FFFFFF"/>
                </a:solidFill>
              </a:defRPr>
            </a:lvl1pPr>
          </a:lstStyle>
          <a:p>
            <a:fld id="{FDE6C38D-AFC4-408E-BDEC-E8F40A67916E}" type="slidenum">
              <a:rPr lang="en-US" smtClean="0"/>
              <a:pPr/>
              <a:t>‹#›</a:t>
            </a:fld>
            <a:endParaRPr lang="en-US" dirty="0"/>
          </a:p>
        </p:txBody>
      </p:sp>
    </p:spTree>
    <p:extLst>
      <p:ext uri="{BB962C8B-B14F-4D97-AF65-F5344CB8AC3E}">
        <p14:creationId xmlns:p14="http://schemas.microsoft.com/office/powerpoint/2010/main" val="1563894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133601"/>
            <a:ext cx="11379200" cy="4068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6477000"/>
            <a:ext cx="3048000" cy="381000"/>
          </a:xfrm>
          <a:prstGeom prst="rect">
            <a:avLst/>
          </a:prstGeom>
          <a:solidFill>
            <a:srgbClr val="C4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3131457" y="6477000"/>
            <a:ext cx="9060543" cy="381000"/>
          </a:xfrm>
          <a:prstGeom prst="rect">
            <a:avLst/>
          </a:prstGeom>
          <a:solidFill>
            <a:srgbClr val="1E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0"/>
            <a:ext cx="12192000" cy="1371600"/>
          </a:xfrm>
          <a:prstGeom prst="rect">
            <a:avLst/>
          </a:prstGeom>
          <a:solidFill>
            <a:srgbClr val="1E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dirty="0"/>
          </a:p>
        </p:txBody>
      </p:sp>
      <p:pic>
        <p:nvPicPr>
          <p:cNvPr id="10" name="Picture 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33400" y="228600"/>
            <a:ext cx="959257" cy="959257"/>
          </a:xfrm>
          <a:prstGeom prst="rect">
            <a:avLst/>
          </a:prstGeom>
        </p:spPr>
      </p:pic>
      <p:sp>
        <p:nvSpPr>
          <p:cNvPr id="2" name="Title Placeholder 1"/>
          <p:cNvSpPr>
            <a:spLocks noGrp="1"/>
          </p:cNvSpPr>
          <p:nvPr>
            <p:ph type="title"/>
          </p:nvPr>
        </p:nvSpPr>
        <p:spPr>
          <a:xfrm>
            <a:off x="2362200" y="114300"/>
            <a:ext cx="9350895"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65728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9.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62100" y="2209800"/>
            <a:ext cx="9067800" cy="1470025"/>
          </a:xfrm>
        </p:spPr>
        <p:txBody>
          <a:bodyPr>
            <a:noAutofit/>
          </a:bodyPr>
          <a:lstStyle/>
          <a:p>
            <a:r>
              <a:rPr lang="en-US" b="1" dirty="0">
                <a:solidFill>
                  <a:srgbClr val="1E376C"/>
                </a:solidFill>
              </a:rPr>
              <a:t>EMB Good Practices for Disability Inclusion</a:t>
            </a:r>
          </a:p>
        </p:txBody>
      </p:sp>
      <p:sp>
        <p:nvSpPr>
          <p:cNvPr id="3" name="Subtitle 2"/>
          <p:cNvSpPr>
            <a:spLocks noGrp="1"/>
          </p:cNvSpPr>
          <p:nvPr>
            <p:ph type="subTitle" idx="1"/>
          </p:nvPr>
        </p:nvSpPr>
        <p:spPr>
          <a:xfrm>
            <a:off x="1828800" y="4191000"/>
            <a:ext cx="8534400" cy="1905000"/>
          </a:xfrm>
        </p:spPr>
        <p:txBody>
          <a:bodyPr>
            <a:normAutofit/>
          </a:bodyPr>
          <a:lstStyle/>
          <a:p>
            <a:r>
              <a:rPr lang="en-US" sz="3600" dirty="0">
                <a:solidFill>
                  <a:srgbClr val="06357A"/>
                </a:solidFill>
              </a:rPr>
              <a:t>Bill Sweeney</a:t>
            </a:r>
          </a:p>
          <a:p>
            <a:r>
              <a:rPr lang="en-US" sz="2800" i="1" dirty="0">
                <a:solidFill>
                  <a:srgbClr val="06357A"/>
                </a:solidFill>
              </a:rPr>
              <a:t>President and CEO</a:t>
            </a:r>
          </a:p>
          <a:p>
            <a:r>
              <a:rPr lang="en-US" sz="2800" i="1" dirty="0">
                <a:solidFill>
                  <a:srgbClr val="06357A"/>
                </a:solidFill>
              </a:rPr>
              <a:t>International Foundation for Electoral Systems</a:t>
            </a:r>
          </a:p>
        </p:txBody>
      </p:sp>
    </p:spTree>
    <p:extLst>
      <p:ext uri="{BB962C8B-B14F-4D97-AF65-F5344CB8AC3E}">
        <p14:creationId xmlns:p14="http://schemas.microsoft.com/office/powerpoint/2010/main" val="1126983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6800" y="5638800"/>
            <a:ext cx="10363200" cy="860425"/>
          </a:xfrm>
        </p:spPr>
        <p:txBody>
          <a:bodyPr>
            <a:normAutofit fontScale="90000"/>
          </a:bodyPr>
          <a:lstStyle/>
          <a:p>
            <a:r>
              <a:rPr lang="en-US" sz="6000" b="1" dirty="0">
                <a:solidFill>
                  <a:srgbClr val="1E376C"/>
                </a:solidFill>
                <a:latin typeface="+mn-lt"/>
              </a:rPr>
              <a:t>Questions?</a:t>
            </a:r>
            <a:br>
              <a:rPr lang="en-US" sz="6000" b="1" dirty="0">
                <a:solidFill>
                  <a:srgbClr val="1E376C"/>
                </a:solidFill>
                <a:latin typeface="+mn-lt"/>
              </a:rPr>
            </a:br>
            <a:r>
              <a:rPr lang="en-US" sz="3100" b="1" dirty="0">
                <a:solidFill>
                  <a:srgbClr val="1E376C"/>
                </a:solidFill>
                <a:latin typeface="+mn-lt"/>
              </a:rPr>
              <a:t>Bill Sweeney</a:t>
            </a:r>
            <a:br>
              <a:rPr lang="en-US" sz="3100" b="1" dirty="0">
                <a:solidFill>
                  <a:srgbClr val="1E376C"/>
                </a:solidFill>
                <a:latin typeface="+mn-lt"/>
              </a:rPr>
            </a:br>
            <a:r>
              <a:rPr lang="en-US" sz="3100" b="1" dirty="0">
                <a:solidFill>
                  <a:srgbClr val="1E376C"/>
                </a:solidFill>
                <a:latin typeface="+mn-lt"/>
              </a:rPr>
              <a:t>(bsweeney@ifes.org)</a:t>
            </a:r>
            <a:br>
              <a:rPr lang="en-US" sz="3100" b="1" dirty="0">
                <a:solidFill>
                  <a:srgbClr val="1E376C"/>
                </a:solidFill>
                <a:latin typeface="+mn-lt"/>
              </a:rPr>
            </a:br>
            <a:br>
              <a:rPr lang="en-US" sz="3100" b="1" dirty="0">
                <a:solidFill>
                  <a:srgbClr val="1E376C"/>
                </a:solidFill>
                <a:latin typeface="+mn-lt"/>
              </a:rPr>
            </a:br>
            <a:br>
              <a:rPr lang="en-US" sz="6000" b="1" dirty="0">
                <a:solidFill>
                  <a:srgbClr val="1E376C"/>
                </a:solidFill>
                <a:latin typeface="+mn-lt"/>
              </a:rPr>
            </a:br>
            <a:endParaRPr lang="en-US" sz="6000" b="1" dirty="0">
              <a:solidFill>
                <a:srgbClr val="1E376C"/>
              </a:solidFill>
              <a:latin typeface="+mn-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188" y="304800"/>
            <a:ext cx="5946424" cy="3952965"/>
          </a:xfrm>
          <a:prstGeom prst="rect">
            <a:avLst/>
          </a:prstGeom>
        </p:spPr>
      </p:pic>
    </p:spTree>
    <p:extLst>
      <p:ext uri="{BB962C8B-B14F-4D97-AF65-F5344CB8AC3E}">
        <p14:creationId xmlns:p14="http://schemas.microsoft.com/office/powerpoint/2010/main" val="1497386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IFES Approach to Disability Inclusion</a:t>
            </a:r>
          </a:p>
        </p:txBody>
      </p:sp>
      <p:graphicFrame>
        <p:nvGraphicFramePr>
          <p:cNvPr id="4" name="Diagram 3"/>
          <p:cNvGraphicFramePr/>
          <p:nvPr>
            <p:extLst>
              <p:ext uri="{D42A27DB-BD31-4B8C-83A1-F6EECF244321}">
                <p14:modId xmlns:p14="http://schemas.microsoft.com/office/powerpoint/2010/main" val="1103321311"/>
              </p:ext>
            </p:extLst>
          </p:nvPr>
        </p:nvGraphicFramePr>
        <p:xfrm>
          <a:off x="5715000" y="1371600"/>
          <a:ext cx="5867400" cy="5110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a:ext>
            </a:extLst>
          </a:blip>
          <a:srcRect/>
          <a:stretch/>
        </p:blipFill>
        <p:spPr>
          <a:xfrm>
            <a:off x="152400" y="1670400"/>
            <a:ext cx="5339165" cy="4500154"/>
          </a:xfrm>
          <a:prstGeom prst="rect">
            <a:avLst/>
          </a:prstGeom>
        </p:spPr>
      </p:pic>
    </p:spTree>
    <p:extLst>
      <p:ext uri="{BB962C8B-B14F-4D97-AF65-F5344CB8AC3E}">
        <p14:creationId xmlns:p14="http://schemas.microsoft.com/office/powerpoint/2010/main" val="3048996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dirty="0"/>
              <a:t>Article 29 of the CRPD</a:t>
            </a:r>
          </a:p>
        </p:txBody>
      </p:sp>
      <p:sp>
        <p:nvSpPr>
          <p:cNvPr id="5" name="Content Placeholder 2"/>
          <p:cNvSpPr>
            <a:spLocks noGrp="1"/>
          </p:cNvSpPr>
          <p:nvPr>
            <p:ph idx="1"/>
          </p:nvPr>
        </p:nvSpPr>
        <p:spPr>
          <a:xfrm>
            <a:off x="381000" y="2253866"/>
            <a:ext cx="6019799" cy="3417067"/>
          </a:xfrm>
        </p:spPr>
        <p:txBody>
          <a:bodyPr>
            <a:noAutofit/>
          </a:bodyPr>
          <a:lstStyle/>
          <a:p>
            <a:pPr marL="0" indent="0">
              <a:buNone/>
            </a:pPr>
            <a:r>
              <a:rPr lang="en-US" sz="3600" i="1" dirty="0">
                <a:solidFill>
                  <a:srgbClr val="06357A"/>
                </a:solidFill>
              </a:rPr>
              <a:t>“States Parties shall…ensure that persons with disabilities can effectively and fully participate in political and public life on an equal basis with others…”</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9800" y="1905000"/>
            <a:ext cx="5728177" cy="3949385"/>
          </a:xfrm>
          <a:prstGeom prst="rect">
            <a:avLst/>
          </a:prstGeom>
        </p:spPr>
      </p:pic>
    </p:spTree>
    <p:extLst>
      <p:ext uri="{BB962C8B-B14F-4D97-AF65-F5344CB8AC3E}">
        <p14:creationId xmlns:p14="http://schemas.microsoft.com/office/powerpoint/2010/main" val="2241457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Voter Registration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600200"/>
            <a:ext cx="3296820" cy="4702702"/>
          </a:xfrm>
          <a:prstGeom prst="rect">
            <a:avLst/>
          </a:prstGeom>
        </p:spPr>
      </p:pic>
      <p:pic>
        <p:nvPicPr>
          <p:cNvPr id="6" name="Picture 5">
            <a:extLst>
              <a:ext uri="{FF2B5EF4-FFF2-40B4-BE49-F238E27FC236}">
                <a16:creationId xmlns:a16="http://schemas.microsoft.com/office/drawing/2014/main" id="{0CABAF49-105F-4BFF-9768-5B4B39C6C4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1781375"/>
            <a:ext cx="6510528" cy="4340352"/>
          </a:xfrm>
          <a:prstGeom prst="rect">
            <a:avLst/>
          </a:prstGeom>
        </p:spPr>
      </p:pic>
    </p:spTree>
    <p:extLst>
      <p:ext uri="{BB962C8B-B14F-4D97-AF65-F5344CB8AC3E}">
        <p14:creationId xmlns:p14="http://schemas.microsoft.com/office/powerpoint/2010/main" val="1789361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Voter Education </a:t>
            </a:r>
          </a:p>
        </p:txBody>
      </p:sp>
      <p:pic>
        <p:nvPicPr>
          <p:cNvPr id="4" name="Picture 3">
            <a:extLst>
              <a:ext uri="{FF2B5EF4-FFF2-40B4-BE49-F238E27FC236}">
                <a16:creationId xmlns:a16="http://schemas.microsoft.com/office/drawing/2014/main" id="{A7031EEB-48F4-4682-9B19-F87E0D4332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524000"/>
            <a:ext cx="3340298" cy="4724400"/>
          </a:xfrm>
          <a:prstGeom prst="rect">
            <a:avLst/>
          </a:prstGeom>
        </p:spPr>
      </p:pic>
      <p:pic>
        <p:nvPicPr>
          <p:cNvPr id="6" name="Picture 5">
            <a:extLst>
              <a:ext uri="{FF2B5EF4-FFF2-40B4-BE49-F238E27FC236}">
                <a16:creationId xmlns:a16="http://schemas.microsoft.com/office/drawing/2014/main" id="{2AB5C22E-2D6D-453D-A0E6-6FD766F354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1676400"/>
            <a:ext cx="6739431" cy="4267200"/>
          </a:xfrm>
          <a:prstGeom prst="rect">
            <a:avLst/>
          </a:prstGeom>
        </p:spPr>
      </p:pic>
    </p:spTree>
    <p:extLst>
      <p:ext uri="{BB962C8B-B14F-4D97-AF65-F5344CB8AC3E}">
        <p14:creationId xmlns:p14="http://schemas.microsoft.com/office/powerpoint/2010/main" val="2799496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1" y="0"/>
            <a:ext cx="8839200" cy="1219200"/>
          </a:xfrm>
        </p:spPr>
        <p:txBody>
          <a:bodyPr>
            <a:normAutofit/>
          </a:bodyPr>
          <a:lstStyle/>
          <a:p>
            <a:r>
              <a:rPr lang="en-US" dirty="0"/>
              <a:t>Polling Station Access</a:t>
            </a:r>
          </a:p>
        </p:txBody>
      </p:sp>
      <p:pic>
        <p:nvPicPr>
          <p:cNvPr id="3" name="Picture 2"/>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r="19865" b="10140"/>
          <a:stretch/>
        </p:blipFill>
        <p:spPr>
          <a:xfrm>
            <a:off x="381000" y="1752600"/>
            <a:ext cx="5105400" cy="428597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000" y="1752600"/>
            <a:ext cx="6265038" cy="4285978"/>
          </a:xfrm>
          <a:prstGeom prst="rect">
            <a:avLst/>
          </a:prstGeom>
        </p:spPr>
      </p:pic>
    </p:spTree>
    <p:extLst>
      <p:ext uri="{BB962C8B-B14F-4D97-AF65-F5344CB8AC3E}">
        <p14:creationId xmlns:p14="http://schemas.microsoft.com/office/powerpoint/2010/main" val="1830297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Assistive Devices and Poll Worker Training</a:t>
            </a:r>
          </a:p>
        </p:txBody>
      </p:sp>
      <p:pic>
        <p:nvPicPr>
          <p:cNvPr id="5" name="Picture 2" descr="C:\Users\vatkinson\Desktop\Guatemala pollworker manu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859124"/>
            <a:ext cx="5280486" cy="435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12AC001-E5D7-482A-8090-5CEB6A32CC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981200"/>
            <a:ext cx="6167383" cy="4001946"/>
          </a:xfrm>
          <a:prstGeom prst="rect">
            <a:avLst/>
          </a:prstGeom>
        </p:spPr>
      </p:pic>
    </p:spTree>
    <p:extLst>
      <p:ext uri="{BB962C8B-B14F-4D97-AF65-F5344CB8AC3E}">
        <p14:creationId xmlns:p14="http://schemas.microsoft.com/office/powerpoint/2010/main" val="108700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Women’s Empowerment and Youth Leadership</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8400" y="1557528"/>
            <a:ext cx="2357120" cy="474370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3780" y="1557528"/>
            <a:ext cx="3388983" cy="4790076"/>
          </a:xfrm>
          <a:prstGeom prst="rect">
            <a:avLst/>
          </a:prstGeom>
        </p:spPr>
      </p:pic>
    </p:spTree>
    <p:extLst>
      <p:ext uri="{BB962C8B-B14F-4D97-AF65-F5344CB8AC3E}">
        <p14:creationId xmlns:p14="http://schemas.microsoft.com/office/powerpoint/2010/main" val="2448142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dirty="0"/>
              <a:t>IFES Resources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7409" y="1749837"/>
            <a:ext cx="7451437" cy="167467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0600" y="3733800"/>
            <a:ext cx="6248400" cy="2127115"/>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53400" y="1515598"/>
            <a:ext cx="3652837" cy="472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364319"/>
      </p:ext>
    </p:extLst>
  </p:cSld>
  <p:clrMapOvr>
    <a:masterClrMapping/>
  </p:clrMapOvr>
</p:sld>
</file>

<file path=ppt/theme/theme1.xml><?xml version="1.0" encoding="utf-8"?>
<a:theme xmlns:a="http://schemas.openxmlformats.org/drawingml/2006/main" name="IFES PowerPoint 25">
  <a:themeElements>
    <a:clrScheme name="Custom 1">
      <a:dk1>
        <a:sysClr val="windowText" lastClr="000000"/>
      </a:dk1>
      <a:lt1>
        <a:srgbClr val="EBF0ED"/>
      </a:lt1>
      <a:dk2>
        <a:srgbClr val="EEECE1"/>
      </a:dk2>
      <a:lt2>
        <a:srgbClr val="EEECE1"/>
      </a:lt2>
      <a:accent1>
        <a:srgbClr val="2E6BFF"/>
      </a:accent1>
      <a:accent2>
        <a:srgbClr val="B26700"/>
      </a:accent2>
      <a:accent3>
        <a:srgbClr val="4F0205"/>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e6608025a724204805d62e222559772 xmlns="bf084322-493f-411f-8700-0bc82d17fae1">
      <Terms xmlns="http://schemas.microsoft.com/office/infopath/2007/PartnerControls"/>
    </pe6608025a724204805d62e222559772>
    <j5d9f4ce1f454d0c8cc581527724430b xmlns="bf084322-493f-411f-8700-0bc82d17fae1">
      <Terms xmlns="http://schemas.microsoft.com/office/infopath/2007/PartnerControls">
        <TermInfo xmlns="http://schemas.microsoft.com/office/infopath/2007/PartnerControls">
          <TermName xmlns="http://schemas.microsoft.com/office/infopath/2007/PartnerControls">PowerPoint</TermName>
          <TermId xmlns="http://schemas.microsoft.com/office/infopath/2007/PartnerControls">eec9c50b-c7f8-462e-9c68-bc96d13261e1</TermId>
        </TermInfo>
      </Terms>
    </j5d9f4ce1f454d0c8cc581527724430b>
    <TaxCatchAll xmlns="f83fc43d-6a54-481a-be83-a2ac0ababbce">
      <Value>114</Value>
    </TaxCatchAll>
    <nab6c8896af148f583c2622b1370d325 xmlns="f83fc43d-6a54-481a-be83-a2ac0ababbce">
      <Terms xmlns="http://schemas.microsoft.com/office/infopath/2007/PartnerControls"/>
    </nab6c8896af148f583c2622b1370d325>
    <b3702b1b64a24396ac928a6712915061 xmlns="bf084322-493f-411f-8700-0bc82d17fae1">
      <Terms xmlns="http://schemas.microsoft.com/office/infopath/2007/PartnerControls"/>
    </b3702b1b64a24396ac928a6712915061>
    <_dlc_DocId xmlns="570b557c-b4f8-4d50-8003-6630034b2008">OPER-1613905959-399</_dlc_DocId>
    <_dlc_DocIdUrl xmlns="570b557c-b4f8-4d50-8003-6630034b2008">
      <Url>https://ifes365.sharepoint.com/sites/ops/comm/_layouts/15/DocIdRedir.aspx?ID=OPER-1613905959-399</Url>
      <Description>OPER-1613905959-399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3ED651E625C0419F5DBD10F08CC86E" ma:contentTypeVersion="9" ma:contentTypeDescription="Create a new document." ma:contentTypeScope="" ma:versionID="e33aed3e51b737f38a6f631ac24ed168">
  <xsd:schema xmlns:xsd="http://www.w3.org/2001/XMLSchema" xmlns:xs="http://www.w3.org/2001/XMLSchema" xmlns:p="http://schemas.microsoft.com/office/2006/metadata/properties" xmlns:ns2="bf084322-493f-411f-8700-0bc82d17fae1" xmlns:ns3="f83fc43d-6a54-481a-be83-a2ac0ababbce" xmlns:ns4="570b557c-b4f8-4d50-8003-6630034b2008" xmlns:ns5="8eafdde7-2e95-47b3-97a6-d75d047f1aeb" targetNamespace="http://schemas.microsoft.com/office/2006/metadata/properties" ma:root="true" ma:fieldsID="8595c2bdd03d3f6b7923749ae80201ea" ns2:_="" ns3:_="" ns4:_="" ns5:_="">
    <xsd:import namespace="bf084322-493f-411f-8700-0bc82d17fae1"/>
    <xsd:import namespace="f83fc43d-6a54-481a-be83-a2ac0ababbce"/>
    <xsd:import namespace="570b557c-b4f8-4d50-8003-6630034b2008"/>
    <xsd:import namespace="8eafdde7-2e95-47b3-97a6-d75d047f1aeb"/>
    <xsd:element name="properties">
      <xsd:complexType>
        <xsd:sequence>
          <xsd:element name="documentManagement">
            <xsd:complexType>
              <xsd:all>
                <xsd:element ref="ns2:j5d9f4ce1f454d0c8cc581527724430b" minOccurs="0"/>
                <xsd:element ref="ns3:TaxCatchAll" minOccurs="0"/>
                <xsd:element ref="ns2:b3702b1b64a24396ac928a6712915061" minOccurs="0"/>
                <xsd:element ref="ns2:pe6608025a724204805d62e222559772" minOccurs="0"/>
                <xsd:element ref="ns3:nab6c8896af148f583c2622b1370d325" minOccurs="0"/>
                <xsd:element ref="ns3:TaxCatchAllLabel" minOccurs="0"/>
                <xsd:element ref="ns4:_dlc_DocId" minOccurs="0"/>
                <xsd:element ref="ns4:_dlc_DocIdUrl" minOccurs="0"/>
                <xsd:element ref="ns4:_dlc_DocIdPersistId" minOccurs="0"/>
                <xsd:element ref="ns5: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084322-493f-411f-8700-0bc82d17fae1" elementFormDefault="qualified">
    <xsd:import namespace="http://schemas.microsoft.com/office/2006/documentManagement/types"/>
    <xsd:import namespace="http://schemas.microsoft.com/office/infopath/2007/PartnerControls"/>
    <xsd:element name="j5d9f4ce1f454d0c8cc581527724430b" ma:index="5" ma:taxonomy="true" ma:internalName="j5d9f4ce1f454d0c8cc581527724430b" ma:taxonomyFieldName="Category_x003a_Document" ma:displayName="Category:Document" ma:indexed="true" ma:readOnly="false" ma:fieldId="{35d9f4ce-1f45-4d0c-8cc5-81527724430b}" ma:sspId="3b3dcadd-8f9c-46c5-8920-3c502299fc6c" ma:termSetId="2cdd417a-fb08-447b-ba31-749e82f3c410" ma:anchorId="00000000-0000-0000-0000-000000000000" ma:open="false" ma:isKeyword="false">
      <xsd:complexType>
        <xsd:sequence>
          <xsd:element ref="pc:Terms" minOccurs="0" maxOccurs="1"/>
        </xsd:sequence>
      </xsd:complexType>
    </xsd:element>
    <xsd:element name="b3702b1b64a24396ac928a6712915061" ma:index="8" nillable="true" ma:taxonomy="true" ma:internalName="b3702b1b64a24396ac928a6712915061" ma:taxonomyFieldName="Topics" ma:displayName="Topics" ma:readOnly="false" ma:fieldId="{b3702b1b-64a2-4396-ac92-8a6712915061}" ma:taxonomyMulti="true" ma:sspId="3b3dcadd-8f9c-46c5-8920-3c502299fc6c" ma:termSetId="c4302db7-a1dd-45b4-b1b5-25af55f05751" ma:anchorId="00000000-0000-0000-0000-000000000000" ma:open="false" ma:isKeyword="false">
      <xsd:complexType>
        <xsd:sequence>
          <xsd:element ref="pc:Terms" minOccurs="0" maxOccurs="1"/>
        </xsd:sequence>
      </xsd:complexType>
    </xsd:element>
    <xsd:element name="pe6608025a724204805d62e222559772" ma:index="10" nillable="true" ma:taxonomy="true" ma:internalName="pe6608025a724204805d62e222559772" ma:taxonomyFieldName="Country" ma:displayName="Country" ma:readOnly="false" ma:fieldId="{9e660802-5a72-4204-805d-62e222559772}" ma:sspId="3b3dcadd-8f9c-46c5-8920-3c502299fc6c" ma:termSetId="d2a0ba06-a33a-4c9f-89d1-e1b639b2b63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83fc43d-6a54-481a-be83-a2ac0ababbce" elementFormDefault="qualified">
    <xsd:import namespace="http://schemas.microsoft.com/office/2006/documentManagement/types"/>
    <xsd:import namespace="http://schemas.microsoft.com/office/infopath/2007/PartnerControls"/>
    <xsd:element name="TaxCatchAll" ma:index="6" nillable="true" ma:displayName="Taxonomy Catch All Column" ma:description="" ma:hidden="true" ma:list="{1511ea30-a4ee-44fc-9c54-fe20aeb820de}" ma:internalName="TaxCatchAll" ma:showField="CatchAllData" ma:web="570b557c-b4f8-4d50-8003-6630034b2008">
      <xsd:complexType>
        <xsd:complexContent>
          <xsd:extension base="dms:MultiChoiceLookup">
            <xsd:sequence>
              <xsd:element name="Value" type="dms:Lookup" maxOccurs="unbounded" minOccurs="0" nillable="true"/>
            </xsd:sequence>
          </xsd:extension>
        </xsd:complexContent>
      </xsd:complexType>
    </xsd:element>
    <xsd:element name="nab6c8896af148f583c2622b1370d325" ma:index="15" nillable="true" ma:taxonomy="true" ma:internalName="nab6c8896af148f583c2622b1370d325" ma:taxonomyFieldName="Document" ma:displayName="Document" ma:default="" ma:fieldId="{7ab6c889-6af1-48f5-83c2-622b1370d325}" ma:sspId="3b3dcadd-8f9c-46c5-8920-3c502299fc6c" ma:termSetId="bc7df57e-42a3-4e56-ac9f-6b616d7f5a88" ma:anchorId="00000000-0000-0000-0000-000000000000" ma:open="true" ma:isKeyword="false">
      <xsd:complexType>
        <xsd:sequence>
          <xsd:element ref="pc:Terms" minOccurs="0" maxOccurs="1"/>
        </xsd:sequence>
      </xsd:complexType>
    </xsd:element>
    <xsd:element name="TaxCatchAllLabel" ma:index="16" nillable="true" ma:displayName="Taxonomy Catch All Column1" ma:description="" ma:hidden="true" ma:list="{1511ea30-a4ee-44fc-9c54-fe20aeb820de}" ma:internalName="TaxCatchAllLabel" ma:readOnly="true" ma:showField="CatchAllDataLabel" ma:web="570b557c-b4f8-4d50-8003-6630034b20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70b557c-b4f8-4d50-8003-6630034b2008" elementFormDefault="qualified">
    <xsd:import namespace="http://schemas.microsoft.com/office/2006/documentManagement/types"/>
    <xsd:import namespace="http://schemas.microsoft.com/office/infopath/2007/PartnerControls"/>
    <xsd:element name="_dlc_DocId" ma:index="18" nillable="true" ma:displayName="Document ID Value" ma:description="The value of the document ID assigned to this item." ma:internalName="_dlc_DocId" ma:readOnly="true">
      <xsd:simpleType>
        <xsd:restriction base="dms:Text"/>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eafdde7-2e95-47b3-97a6-d75d047f1aeb" elementFormDefault="qualified">
    <xsd:import namespace="http://schemas.microsoft.com/office/2006/documentManagement/types"/>
    <xsd:import namespace="http://schemas.microsoft.com/office/infopath/2007/PartnerControls"/>
    <xsd:element name="SharedWithUsers" ma:index="2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541519F-AEAD-46FE-BEAB-7CF3E7DBE781}">
  <ds:schemaRefs>
    <ds:schemaRef ds:uri="f83fc43d-6a54-481a-be83-a2ac0ababbce"/>
    <ds:schemaRef ds:uri="http://purl.org/dc/elements/1.1/"/>
    <ds:schemaRef ds:uri="http://schemas.microsoft.com/office/2006/documentManagement/types"/>
    <ds:schemaRef ds:uri="http://purl.org/dc/terms/"/>
    <ds:schemaRef ds:uri="http://schemas.microsoft.com/office/infopath/2007/PartnerControls"/>
    <ds:schemaRef ds:uri="570b557c-b4f8-4d50-8003-6630034b2008"/>
    <ds:schemaRef ds:uri="http://purl.org/dc/dcmitype/"/>
    <ds:schemaRef ds:uri="http://schemas.openxmlformats.org/package/2006/metadata/core-properties"/>
    <ds:schemaRef ds:uri="8eafdde7-2e95-47b3-97a6-d75d047f1aeb"/>
    <ds:schemaRef ds:uri="bf084322-493f-411f-8700-0bc82d17fae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0D528B1-AA66-4176-964D-5990F49A2539}">
  <ds:schemaRefs>
    <ds:schemaRef ds:uri="http://schemas.microsoft.com/sharepoint/v3/contenttype/forms"/>
  </ds:schemaRefs>
</ds:datastoreItem>
</file>

<file path=customXml/itemProps3.xml><?xml version="1.0" encoding="utf-8"?>
<ds:datastoreItem xmlns:ds="http://schemas.openxmlformats.org/officeDocument/2006/customXml" ds:itemID="{F5CB0602-2251-4C84-A47E-408F265CD7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084322-493f-411f-8700-0bc82d17fae1"/>
    <ds:schemaRef ds:uri="f83fc43d-6a54-481a-be83-a2ac0ababbce"/>
    <ds:schemaRef ds:uri="570b557c-b4f8-4d50-8003-6630034b2008"/>
    <ds:schemaRef ds:uri="8eafdde7-2e95-47b3-97a6-d75d047f1a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DD347E4-E18F-4DFE-916C-4D55093E5ED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IFES PowerPoint 25</Template>
  <TotalTime>4031</TotalTime>
  <Words>1558</Words>
  <Application>Microsoft Office PowerPoint</Application>
  <PresentationFormat>Widescreen</PresentationFormat>
  <Paragraphs>95</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Cambria</vt:lpstr>
      <vt:lpstr>IFES PowerPoint 25</vt:lpstr>
      <vt:lpstr>EMB Good Practices for Disability Inclusion</vt:lpstr>
      <vt:lpstr>IFES Approach to Disability Inclusion</vt:lpstr>
      <vt:lpstr>Article 29 of the CRPD</vt:lpstr>
      <vt:lpstr>Voter Registration</vt:lpstr>
      <vt:lpstr>Voter Education </vt:lpstr>
      <vt:lpstr>Polling Station Access</vt:lpstr>
      <vt:lpstr>Assistive Devices and Poll Worker Training</vt:lpstr>
      <vt:lpstr>Women’s Empowerment and Youth Leadership</vt:lpstr>
      <vt:lpstr>IFES Resources</vt:lpstr>
      <vt:lpstr>Questions? Bill Sweeney (bsweeney@ifes.org)   </vt:lpstr>
    </vt:vector>
  </TitlesOfParts>
  <Company>IFES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Jayne Miller</dc:creator>
  <cp:lastModifiedBy>Deyala El-Haddad</cp:lastModifiedBy>
  <cp:revision>122</cp:revision>
  <cp:lastPrinted>2016-10-14T19:22:08Z</cp:lastPrinted>
  <dcterms:created xsi:type="dcterms:W3CDTF">2012-01-13T13:18:33Z</dcterms:created>
  <dcterms:modified xsi:type="dcterms:W3CDTF">2018-01-22T15:28:40Z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0x010100B23ED651E625C0419F5DBD10F08CC86E</vt:lpwstr>
  </property>
  <property fmtid="{D5CDD505-2E9C-101B-9397-08002B2CF9AE}" pid="3" name="_dlc_DocIdItemGuid">
    <vt:lpwstr>cc49907c-2462-459c-92b7-d5863806818b</vt:lpwstr>
  </property>
  <property fmtid="{D5CDD505-2E9C-101B-9397-08002B2CF9AE}" pid="4" name="Topics">
    <vt:lpwstr/>
  </property>
  <property fmtid="{D5CDD505-2E9C-101B-9397-08002B2CF9AE}" pid="5" name="Document">
    <vt:lpwstr/>
  </property>
  <property fmtid="{D5CDD505-2E9C-101B-9397-08002B2CF9AE}" pid="6" name="Category:Document">
    <vt:lpwstr>114;#PowerPoint|eec9c50b-c7f8-462e-9c68-bc96d13261e1</vt:lpwstr>
  </property>
  <property fmtid="{D5CDD505-2E9C-101B-9397-08002B2CF9AE}" pid="7" name="Country">
    <vt:lpwstr/>
  </property>
</Properties>
</file>